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5" r:id="rId5"/>
    <p:sldId id="275" r:id="rId6"/>
    <p:sldId id="267" r:id="rId7"/>
    <p:sldId id="262" r:id="rId8"/>
    <p:sldId id="270" r:id="rId9"/>
    <p:sldId id="271" r:id="rId10"/>
    <p:sldId id="272" r:id="rId11"/>
    <p:sldId id="273" r:id="rId12"/>
    <p:sldId id="277" r:id="rId1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1C5B30-DCAA-8A44-CADA-796C1EF2C330}" v="6" dt="2025-06-12T14:02:01.763"/>
    <p1510:client id="{45676EA8-F648-CDF4-F39B-E0BB8C52196B}" v="2" dt="2025-06-12T14:04:01.927"/>
    <p1510:client id="{6388A367-4716-4B32-845F-CE4D5F007E35}" v="428" dt="2025-06-12T07:48:31.5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77nehrsdid@goetheuniversitaet.onmicrosoft.com" userId="S::77nehrsdid@goetheuniversitaet.onmicrosoft.com::5f040e40-00f9-431a-8a9a-692997e3bf83" providerId="AD" clId="Web-{6388A367-4716-4B32-845F-CE4D5F007E35}"/>
    <pc:docChg chg="modSld">
      <pc:chgData name="77nehrsdid@goetheuniversitaet.onmicrosoft.com" userId="S::77nehrsdid@goetheuniversitaet.onmicrosoft.com::5f040e40-00f9-431a-8a9a-692997e3bf83" providerId="AD" clId="Web-{6388A367-4716-4B32-845F-CE4D5F007E35}" dt="2025-06-12T07:48:31.574" v="348"/>
      <pc:docMkLst>
        <pc:docMk/>
      </pc:docMkLst>
      <pc:sldChg chg="modSp">
        <pc:chgData name="77nehrsdid@goetheuniversitaet.onmicrosoft.com" userId="S::77nehrsdid@goetheuniversitaet.onmicrosoft.com::5f040e40-00f9-431a-8a9a-692997e3bf83" providerId="AD" clId="Web-{6388A367-4716-4B32-845F-CE4D5F007E35}" dt="2025-06-11T20:19:35.468" v="269" actId="20577"/>
        <pc:sldMkLst>
          <pc:docMk/>
          <pc:sldMk cId="3587016275" sldId="258"/>
        </pc:sldMkLst>
        <pc:spChg chg="mod">
          <ac:chgData name="77nehrsdid@goetheuniversitaet.onmicrosoft.com" userId="S::77nehrsdid@goetheuniversitaet.onmicrosoft.com::5f040e40-00f9-431a-8a9a-692997e3bf83" providerId="AD" clId="Web-{6388A367-4716-4B32-845F-CE4D5F007E35}" dt="2025-06-11T20:19:35.468" v="269" actId="20577"/>
          <ac:spMkLst>
            <pc:docMk/>
            <pc:sldMk cId="3587016275" sldId="258"/>
            <ac:spMk id="3" creationId="{5CF3935F-E7B8-38E9-0485-9EE271F8883F}"/>
          </ac:spMkLst>
        </pc:spChg>
      </pc:sldChg>
      <pc:sldChg chg="modSp">
        <pc:chgData name="77nehrsdid@goetheuniversitaet.onmicrosoft.com" userId="S::77nehrsdid@goetheuniversitaet.onmicrosoft.com::5f040e40-00f9-431a-8a9a-692997e3bf83" providerId="AD" clId="Web-{6388A367-4716-4B32-845F-CE4D5F007E35}" dt="2025-06-11T20:19:42.625" v="270" actId="20577"/>
        <pc:sldMkLst>
          <pc:docMk/>
          <pc:sldMk cId="800187524" sldId="259"/>
        </pc:sldMkLst>
        <pc:spChg chg="mod">
          <ac:chgData name="77nehrsdid@goetheuniversitaet.onmicrosoft.com" userId="S::77nehrsdid@goetheuniversitaet.onmicrosoft.com::5f040e40-00f9-431a-8a9a-692997e3bf83" providerId="AD" clId="Web-{6388A367-4716-4B32-845F-CE4D5F007E35}" dt="2025-06-11T20:19:42.625" v="270" actId="20577"/>
          <ac:spMkLst>
            <pc:docMk/>
            <pc:sldMk cId="800187524" sldId="259"/>
            <ac:spMk id="9" creationId="{1961A366-75CE-FA21-B4D3-B683B42F714A}"/>
          </ac:spMkLst>
        </pc:spChg>
      </pc:sldChg>
      <pc:sldChg chg="addSp delSp modSp">
        <pc:chgData name="77nehrsdid@goetheuniversitaet.onmicrosoft.com" userId="S::77nehrsdid@goetheuniversitaet.onmicrosoft.com::5f040e40-00f9-431a-8a9a-692997e3bf83" providerId="AD" clId="Web-{6388A367-4716-4B32-845F-CE4D5F007E35}" dt="2025-06-12T07:48:31.574" v="348"/>
        <pc:sldMkLst>
          <pc:docMk/>
          <pc:sldMk cId="3690050400" sldId="260"/>
        </pc:sldMkLst>
        <pc:spChg chg="add mod">
          <ac:chgData name="77nehrsdid@goetheuniversitaet.onmicrosoft.com" userId="S::77nehrsdid@goetheuniversitaet.onmicrosoft.com::5f040e40-00f9-431a-8a9a-692997e3bf83" providerId="AD" clId="Web-{6388A367-4716-4B32-845F-CE4D5F007E35}" dt="2025-06-11T19:43:30.434" v="112" actId="20577"/>
          <ac:spMkLst>
            <pc:docMk/>
            <pc:sldMk cId="3690050400" sldId="260"/>
            <ac:spMk id="6" creationId="{3DB75BC9-6D84-80C5-136A-8E1F6CF50515}"/>
          </ac:spMkLst>
        </pc:spChg>
        <pc:spChg chg="add mod">
          <ac:chgData name="77nehrsdid@goetheuniversitaet.onmicrosoft.com" userId="S::77nehrsdid@goetheuniversitaet.onmicrosoft.com::5f040e40-00f9-431a-8a9a-692997e3bf83" providerId="AD" clId="Web-{6388A367-4716-4B32-845F-CE4D5F007E35}" dt="2025-06-11T19:43:27.950" v="108" actId="20577"/>
          <ac:spMkLst>
            <pc:docMk/>
            <pc:sldMk cId="3690050400" sldId="260"/>
            <ac:spMk id="7" creationId="{8178B7BD-2B70-066D-2308-D7AB7A51FA6D}"/>
          </ac:spMkLst>
        </pc:spChg>
        <pc:spChg chg="add mod">
          <ac:chgData name="77nehrsdid@goetheuniversitaet.onmicrosoft.com" userId="S::77nehrsdid@goetheuniversitaet.onmicrosoft.com::5f040e40-00f9-431a-8a9a-692997e3bf83" providerId="AD" clId="Web-{6388A367-4716-4B32-845F-CE4D5F007E35}" dt="2025-06-11T19:43:27.965" v="109" actId="20577"/>
          <ac:spMkLst>
            <pc:docMk/>
            <pc:sldMk cId="3690050400" sldId="260"/>
            <ac:spMk id="8" creationId="{189E8968-3B1E-577C-4EB7-189182387278}"/>
          </ac:spMkLst>
        </pc:spChg>
        <pc:spChg chg="add mod">
          <ac:chgData name="77nehrsdid@goetheuniversitaet.onmicrosoft.com" userId="S::77nehrsdid@goetheuniversitaet.onmicrosoft.com::5f040e40-00f9-431a-8a9a-692997e3bf83" providerId="AD" clId="Web-{6388A367-4716-4B32-845F-CE4D5F007E35}" dt="2025-06-11T19:43:27.997" v="110" actId="20577"/>
          <ac:spMkLst>
            <pc:docMk/>
            <pc:sldMk cId="3690050400" sldId="260"/>
            <ac:spMk id="9" creationId="{421199EC-005E-040E-FB5F-AFB145DBBE62}"/>
          </ac:spMkLst>
        </pc:spChg>
        <pc:spChg chg="add mod">
          <ac:chgData name="77nehrsdid@goetheuniversitaet.onmicrosoft.com" userId="S::77nehrsdid@goetheuniversitaet.onmicrosoft.com::5f040e40-00f9-431a-8a9a-692997e3bf83" providerId="AD" clId="Web-{6388A367-4716-4B32-845F-CE4D5F007E35}" dt="2025-06-11T19:43:28.012" v="111" actId="20577"/>
          <ac:spMkLst>
            <pc:docMk/>
            <pc:sldMk cId="3690050400" sldId="260"/>
            <ac:spMk id="10" creationId="{E6662256-35E4-07DA-15E3-2AD2D17A225D}"/>
          </ac:spMkLst>
        </pc:spChg>
        <pc:spChg chg="add mod">
          <ac:chgData name="77nehrsdid@goetheuniversitaet.onmicrosoft.com" userId="S::77nehrsdid@goetheuniversitaet.onmicrosoft.com::5f040e40-00f9-431a-8a9a-692997e3bf83" providerId="AD" clId="Web-{6388A367-4716-4B32-845F-CE4D5F007E35}" dt="2025-06-11T19:43:39.450" v="114" actId="20577"/>
          <ac:spMkLst>
            <pc:docMk/>
            <pc:sldMk cId="3690050400" sldId="260"/>
            <ac:spMk id="11" creationId="{F0080CB6-6126-052B-71B1-F46667ACDBB6}"/>
          </ac:spMkLst>
        </pc:spChg>
        <pc:spChg chg="add mod">
          <ac:chgData name="77nehrsdid@goetheuniversitaet.onmicrosoft.com" userId="S::77nehrsdid@goetheuniversitaet.onmicrosoft.com::5f040e40-00f9-431a-8a9a-692997e3bf83" providerId="AD" clId="Web-{6388A367-4716-4B32-845F-CE4D5F007E35}" dt="2025-06-11T19:43:47.122" v="116" actId="20577"/>
          <ac:spMkLst>
            <pc:docMk/>
            <pc:sldMk cId="3690050400" sldId="260"/>
            <ac:spMk id="26" creationId="{0F501692-EC54-63FC-D6CC-9FB0D221184A}"/>
          </ac:spMkLst>
        </pc:spChg>
        <pc:spChg chg="add del mod">
          <ac:chgData name="77nehrsdid@goetheuniversitaet.onmicrosoft.com" userId="S::77nehrsdid@goetheuniversitaet.onmicrosoft.com::5f040e40-00f9-431a-8a9a-692997e3bf83" providerId="AD" clId="Web-{6388A367-4716-4B32-845F-CE4D5F007E35}" dt="2025-06-12T07:47:19.038" v="331"/>
          <ac:spMkLst>
            <pc:docMk/>
            <pc:sldMk cId="3690050400" sldId="260"/>
            <ac:spMk id="27" creationId="{6474651D-9AAF-7E77-4493-C01157972096}"/>
          </ac:spMkLst>
        </pc:spChg>
        <pc:spChg chg="add del mod">
          <ac:chgData name="77nehrsdid@goetheuniversitaet.onmicrosoft.com" userId="S::77nehrsdid@goetheuniversitaet.onmicrosoft.com::5f040e40-00f9-431a-8a9a-692997e3bf83" providerId="AD" clId="Web-{6388A367-4716-4B32-845F-CE4D5F007E35}" dt="2025-06-12T07:48:18.886" v="343"/>
          <ac:spMkLst>
            <pc:docMk/>
            <pc:sldMk cId="3690050400" sldId="260"/>
            <ac:spMk id="28" creationId="{5017A874-494A-0BC0-0197-19A38F656D4F}"/>
          </ac:spMkLst>
        </pc:spChg>
        <pc:spChg chg="add del mod">
          <ac:chgData name="77nehrsdid@goetheuniversitaet.onmicrosoft.com" userId="S::77nehrsdid@goetheuniversitaet.onmicrosoft.com::5f040e40-00f9-431a-8a9a-692997e3bf83" providerId="AD" clId="Web-{6388A367-4716-4B32-845F-CE4D5F007E35}" dt="2025-06-12T07:48:31.574" v="348"/>
          <ac:spMkLst>
            <pc:docMk/>
            <pc:sldMk cId="3690050400" sldId="260"/>
            <ac:spMk id="29" creationId="{593DA6A7-7689-3D2E-5AC2-1D72A333CE4C}"/>
          </ac:spMkLst>
        </pc:spChg>
        <pc:picChg chg="mod">
          <ac:chgData name="77nehrsdid@goetheuniversitaet.onmicrosoft.com" userId="S::77nehrsdid@goetheuniversitaet.onmicrosoft.com::5f040e40-00f9-431a-8a9a-692997e3bf83" providerId="AD" clId="Web-{6388A367-4716-4B32-845F-CE4D5F007E35}" dt="2025-06-11T19:37:40.267" v="38" actId="1076"/>
          <ac:picMkLst>
            <pc:docMk/>
            <pc:sldMk cId="3690050400" sldId="260"/>
            <ac:picMk id="19" creationId="{5ADAE5E9-7566-A5A7-1A99-8C630CAAAD2B}"/>
          </ac:picMkLst>
        </pc:picChg>
        <pc:cxnChg chg="add mod">
          <ac:chgData name="77nehrsdid@goetheuniversitaet.onmicrosoft.com" userId="S::77nehrsdid@goetheuniversitaet.onmicrosoft.com::5f040e40-00f9-431a-8a9a-692997e3bf83" providerId="AD" clId="Web-{6388A367-4716-4B32-845F-CE4D5F007E35}" dt="2025-06-11T19:33:16.649" v="4"/>
          <ac:cxnSpMkLst>
            <pc:docMk/>
            <pc:sldMk cId="3690050400" sldId="260"/>
            <ac:cxnSpMk id="3" creationId="{E79EAAE3-F862-1FA9-EDE1-46919D5AB06D}"/>
          </ac:cxnSpMkLst>
        </pc:cxnChg>
        <pc:cxnChg chg="add mod">
          <ac:chgData name="77nehrsdid@goetheuniversitaet.onmicrosoft.com" userId="S::77nehrsdid@goetheuniversitaet.onmicrosoft.com::5f040e40-00f9-431a-8a9a-692997e3bf83" providerId="AD" clId="Web-{6388A367-4716-4B32-845F-CE4D5F007E35}" dt="2025-06-11T19:33:49.150" v="6"/>
          <ac:cxnSpMkLst>
            <pc:docMk/>
            <pc:sldMk cId="3690050400" sldId="260"/>
            <ac:cxnSpMk id="4" creationId="{DE38F8BC-282D-5C0F-BD47-97E3694198EF}"/>
          </ac:cxnSpMkLst>
        </pc:cxnChg>
        <pc:cxnChg chg="add mod">
          <ac:chgData name="77nehrsdid@goetheuniversitaet.onmicrosoft.com" userId="S::77nehrsdid@goetheuniversitaet.onmicrosoft.com::5f040e40-00f9-431a-8a9a-692997e3bf83" providerId="AD" clId="Web-{6388A367-4716-4B32-845F-CE4D5F007E35}" dt="2025-06-11T19:34:20.979" v="9" actId="14100"/>
          <ac:cxnSpMkLst>
            <pc:docMk/>
            <pc:sldMk cId="3690050400" sldId="260"/>
            <ac:cxnSpMk id="5" creationId="{7ED0F0E7-0A31-4409-B090-4FCD326927C7}"/>
          </ac:cxnSpMkLst>
        </pc:cxnChg>
        <pc:cxnChg chg="add">
          <ac:chgData name="77nehrsdid@goetheuniversitaet.onmicrosoft.com" userId="S::77nehrsdid@goetheuniversitaet.onmicrosoft.com::5f040e40-00f9-431a-8a9a-692997e3bf83" providerId="AD" clId="Web-{6388A367-4716-4B32-845F-CE4D5F007E35}" dt="2025-06-11T19:38:59.394" v="69"/>
          <ac:cxnSpMkLst>
            <pc:docMk/>
            <pc:sldMk cId="3690050400" sldId="260"/>
            <ac:cxnSpMk id="12" creationId="{9AE1D9F3-0E86-216B-5541-426B45186B47}"/>
          </ac:cxnSpMkLst>
        </pc:cxnChg>
        <pc:cxnChg chg="add mod">
          <ac:chgData name="77nehrsdid@goetheuniversitaet.onmicrosoft.com" userId="S::77nehrsdid@goetheuniversitaet.onmicrosoft.com::5f040e40-00f9-431a-8a9a-692997e3bf83" providerId="AD" clId="Web-{6388A367-4716-4B32-845F-CE4D5F007E35}" dt="2025-06-11T19:39:40.583" v="79" actId="14100"/>
          <ac:cxnSpMkLst>
            <pc:docMk/>
            <pc:sldMk cId="3690050400" sldId="260"/>
            <ac:cxnSpMk id="13" creationId="{B07BE4B9-C681-7473-BCE2-E8C2E1AA76C8}"/>
          </ac:cxnSpMkLst>
        </pc:cxnChg>
        <pc:cxnChg chg="add mod">
          <ac:chgData name="77nehrsdid@goetheuniversitaet.onmicrosoft.com" userId="S::77nehrsdid@goetheuniversitaet.onmicrosoft.com::5f040e40-00f9-431a-8a9a-692997e3bf83" providerId="AD" clId="Web-{6388A367-4716-4B32-845F-CE4D5F007E35}" dt="2025-06-11T19:40:38.647" v="88" actId="14100"/>
          <ac:cxnSpMkLst>
            <pc:docMk/>
            <pc:sldMk cId="3690050400" sldId="260"/>
            <ac:cxnSpMk id="14" creationId="{C78FCF3B-C398-EFC2-E015-F43C374B4D92}"/>
          </ac:cxnSpMkLst>
        </pc:cxnChg>
        <pc:cxnChg chg="add mod">
          <ac:chgData name="77nehrsdid@goetheuniversitaet.onmicrosoft.com" userId="S::77nehrsdid@goetheuniversitaet.onmicrosoft.com::5f040e40-00f9-431a-8a9a-692997e3bf83" providerId="AD" clId="Web-{6388A367-4716-4B32-845F-CE4D5F007E35}" dt="2025-06-11T19:40:25.506" v="86" actId="14100"/>
          <ac:cxnSpMkLst>
            <pc:docMk/>
            <pc:sldMk cId="3690050400" sldId="260"/>
            <ac:cxnSpMk id="15" creationId="{6D2B051B-B7D0-929C-43B8-B5F652C0B58A}"/>
          </ac:cxnSpMkLst>
        </pc:cxnChg>
        <pc:cxnChg chg="add mod">
          <ac:chgData name="77nehrsdid@goetheuniversitaet.onmicrosoft.com" userId="S::77nehrsdid@goetheuniversitaet.onmicrosoft.com::5f040e40-00f9-431a-8a9a-692997e3bf83" providerId="AD" clId="Web-{6388A367-4716-4B32-845F-CE4D5F007E35}" dt="2025-06-11T19:39:52.974" v="81" actId="14100"/>
          <ac:cxnSpMkLst>
            <pc:docMk/>
            <pc:sldMk cId="3690050400" sldId="260"/>
            <ac:cxnSpMk id="18" creationId="{F28A3F6B-EAD8-35D8-791D-774552AE67B8}"/>
          </ac:cxnSpMkLst>
        </pc:cxnChg>
        <pc:cxnChg chg="add mod">
          <ac:chgData name="77nehrsdid@goetheuniversitaet.onmicrosoft.com" userId="S::77nehrsdid@goetheuniversitaet.onmicrosoft.com::5f040e40-00f9-431a-8a9a-692997e3bf83" providerId="AD" clId="Web-{6388A367-4716-4B32-845F-CE4D5F007E35}" dt="2025-06-11T19:39:57.240" v="82" actId="14100"/>
          <ac:cxnSpMkLst>
            <pc:docMk/>
            <pc:sldMk cId="3690050400" sldId="260"/>
            <ac:cxnSpMk id="24" creationId="{481B2E17-1AD9-78AB-47D2-CD113AB8B42B}"/>
          </ac:cxnSpMkLst>
        </pc:cxnChg>
      </pc:sldChg>
      <pc:sldChg chg="modSp">
        <pc:chgData name="77nehrsdid@goetheuniversitaet.onmicrosoft.com" userId="S::77nehrsdid@goetheuniversitaet.onmicrosoft.com::5f040e40-00f9-431a-8a9a-692997e3bf83" providerId="AD" clId="Web-{6388A367-4716-4B32-845F-CE4D5F007E35}" dt="2025-06-11T20:14:11.705" v="241" actId="14100"/>
        <pc:sldMkLst>
          <pc:docMk/>
          <pc:sldMk cId="785110529" sldId="262"/>
        </pc:sldMkLst>
        <pc:spChg chg="mod">
          <ac:chgData name="77nehrsdid@goetheuniversitaet.onmicrosoft.com" userId="S::77nehrsdid@goetheuniversitaet.onmicrosoft.com::5f040e40-00f9-431a-8a9a-692997e3bf83" providerId="AD" clId="Web-{6388A367-4716-4B32-845F-CE4D5F007E35}" dt="2025-06-11T20:14:11.705" v="241" actId="14100"/>
          <ac:spMkLst>
            <pc:docMk/>
            <pc:sldMk cId="785110529" sldId="262"/>
            <ac:spMk id="57" creationId="{30F52703-77B0-59B4-91C0-3D6A52644C9A}"/>
          </ac:spMkLst>
        </pc:spChg>
      </pc:sldChg>
      <pc:sldChg chg="modSp">
        <pc:chgData name="77nehrsdid@goetheuniversitaet.onmicrosoft.com" userId="S::77nehrsdid@goetheuniversitaet.onmicrosoft.com::5f040e40-00f9-431a-8a9a-692997e3bf83" providerId="AD" clId="Web-{6388A367-4716-4B32-845F-CE4D5F007E35}" dt="2025-06-12T07:44:35.935" v="302" actId="20577"/>
        <pc:sldMkLst>
          <pc:docMk/>
          <pc:sldMk cId="2961829427" sldId="265"/>
        </pc:sldMkLst>
        <pc:spChg chg="mod">
          <ac:chgData name="77nehrsdid@goetheuniversitaet.onmicrosoft.com" userId="S::77nehrsdid@goetheuniversitaet.onmicrosoft.com::5f040e40-00f9-431a-8a9a-692997e3bf83" providerId="AD" clId="Web-{6388A367-4716-4B32-845F-CE4D5F007E35}" dt="2025-06-12T07:44:35.935" v="302" actId="20577"/>
          <ac:spMkLst>
            <pc:docMk/>
            <pc:sldMk cId="2961829427" sldId="265"/>
            <ac:spMk id="5" creationId="{9917732D-E94A-73C7-C0A8-83851A21F9A2}"/>
          </ac:spMkLst>
        </pc:spChg>
      </pc:sldChg>
      <pc:sldChg chg="modSp">
        <pc:chgData name="77nehrsdid@goetheuniversitaet.onmicrosoft.com" userId="S::77nehrsdid@goetheuniversitaet.onmicrosoft.com::5f040e40-00f9-431a-8a9a-692997e3bf83" providerId="AD" clId="Web-{6388A367-4716-4B32-845F-CE4D5F007E35}" dt="2025-06-11T20:13:23.281" v="210" actId="20577"/>
        <pc:sldMkLst>
          <pc:docMk/>
          <pc:sldMk cId="4182493473" sldId="267"/>
        </pc:sldMkLst>
        <pc:spChg chg="mod">
          <ac:chgData name="77nehrsdid@goetheuniversitaet.onmicrosoft.com" userId="S::77nehrsdid@goetheuniversitaet.onmicrosoft.com::5f040e40-00f9-431a-8a9a-692997e3bf83" providerId="AD" clId="Web-{6388A367-4716-4B32-845F-CE4D5F007E35}" dt="2025-06-11T20:13:23.281" v="210" actId="20577"/>
          <ac:spMkLst>
            <pc:docMk/>
            <pc:sldMk cId="4182493473" sldId="267"/>
            <ac:spMk id="3" creationId="{2B38CE9E-6173-327A-BDB2-C367DF15A018}"/>
          </ac:spMkLst>
        </pc:spChg>
        <pc:picChg chg="mod modCrop">
          <ac:chgData name="77nehrsdid@goetheuniversitaet.onmicrosoft.com" userId="S::77nehrsdid@goetheuniversitaet.onmicrosoft.com::5f040e40-00f9-431a-8a9a-692997e3bf83" providerId="AD" clId="Web-{6388A367-4716-4B32-845F-CE4D5F007E35}" dt="2025-06-11T20:11:56.934" v="190"/>
          <ac:picMkLst>
            <pc:docMk/>
            <pc:sldMk cId="4182493473" sldId="267"/>
            <ac:picMk id="7" creationId="{062473E5-F662-C652-6FBB-EA465AECF920}"/>
          </ac:picMkLst>
        </pc:picChg>
      </pc:sldChg>
      <pc:sldChg chg="modSp">
        <pc:chgData name="77nehrsdid@goetheuniversitaet.onmicrosoft.com" userId="S::77nehrsdid@goetheuniversitaet.onmicrosoft.com::5f040e40-00f9-431a-8a9a-692997e3bf83" providerId="AD" clId="Web-{6388A367-4716-4B32-845F-CE4D5F007E35}" dt="2025-06-11T20:14:44.206" v="243" actId="20577"/>
        <pc:sldMkLst>
          <pc:docMk/>
          <pc:sldMk cId="3860014164" sldId="270"/>
        </pc:sldMkLst>
        <pc:spChg chg="mod">
          <ac:chgData name="77nehrsdid@goetheuniversitaet.onmicrosoft.com" userId="S::77nehrsdid@goetheuniversitaet.onmicrosoft.com::5f040e40-00f9-431a-8a9a-692997e3bf83" providerId="AD" clId="Web-{6388A367-4716-4B32-845F-CE4D5F007E35}" dt="2025-06-11T20:14:44.206" v="243" actId="20577"/>
          <ac:spMkLst>
            <pc:docMk/>
            <pc:sldMk cId="3860014164" sldId="270"/>
            <ac:spMk id="3" creationId="{B5727E8E-4410-870C-8989-24AD2C1C77E8}"/>
          </ac:spMkLst>
        </pc:spChg>
      </pc:sldChg>
      <pc:sldChg chg="modSp">
        <pc:chgData name="77nehrsdid@goetheuniversitaet.onmicrosoft.com" userId="S::77nehrsdid@goetheuniversitaet.onmicrosoft.com::5f040e40-00f9-431a-8a9a-692997e3bf83" providerId="AD" clId="Web-{6388A367-4716-4B32-845F-CE4D5F007E35}" dt="2025-06-11T20:15:36.224" v="247" actId="20577"/>
        <pc:sldMkLst>
          <pc:docMk/>
          <pc:sldMk cId="1891681285" sldId="271"/>
        </pc:sldMkLst>
        <pc:spChg chg="mod">
          <ac:chgData name="77nehrsdid@goetheuniversitaet.onmicrosoft.com" userId="S::77nehrsdid@goetheuniversitaet.onmicrosoft.com::5f040e40-00f9-431a-8a9a-692997e3bf83" providerId="AD" clId="Web-{6388A367-4716-4B32-845F-CE4D5F007E35}" dt="2025-06-11T20:15:36.224" v="247" actId="20577"/>
          <ac:spMkLst>
            <pc:docMk/>
            <pc:sldMk cId="1891681285" sldId="271"/>
            <ac:spMk id="3" creationId="{7367AED8-EC1A-7DF3-50E7-76E2534E9CEA}"/>
          </ac:spMkLst>
        </pc:spChg>
      </pc:sldChg>
      <pc:sldChg chg="modSp">
        <pc:chgData name="77nehrsdid@goetheuniversitaet.onmicrosoft.com" userId="S::77nehrsdid@goetheuniversitaet.onmicrosoft.com::5f040e40-00f9-431a-8a9a-692997e3bf83" providerId="AD" clId="Web-{6388A367-4716-4B32-845F-CE4D5F007E35}" dt="2025-06-11T20:15:58.834" v="250" actId="20577"/>
        <pc:sldMkLst>
          <pc:docMk/>
          <pc:sldMk cId="1640338750" sldId="272"/>
        </pc:sldMkLst>
        <pc:spChg chg="mod">
          <ac:chgData name="77nehrsdid@goetheuniversitaet.onmicrosoft.com" userId="S::77nehrsdid@goetheuniversitaet.onmicrosoft.com::5f040e40-00f9-431a-8a9a-692997e3bf83" providerId="AD" clId="Web-{6388A367-4716-4B32-845F-CE4D5F007E35}" dt="2025-06-11T20:15:42.349" v="248" actId="1076"/>
          <ac:spMkLst>
            <pc:docMk/>
            <pc:sldMk cId="1640338750" sldId="272"/>
            <ac:spMk id="11" creationId="{D2A22138-50D4-49D1-F2EF-3E5C4DE31266}"/>
          </ac:spMkLst>
        </pc:spChg>
        <pc:spChg chg="mod">
          <ac:chgData name="77nehrsdid@goetheuniversitaet.onmicrosoft.com" userId="S::77nehrsdid@goetheuniversitaet.onmicrosoft.com::5f040e40-00f9-431a-8a9a-692997e3bf83" providerId="AD" clId="Web-{6388A367-4716-4B32-845F-CE4D5F007E35}" dt="2025-06-11T20:15:58.834" v="250" actId="20577"/>
          <ac:spMkLst>
            <pc:docMk/>
            <pc:sldMk cId="1640338750" sldId="272"/>
            <ac:spMk id="13" creationId="{D8CD59F1-45A7-F9B0-1057-7618946A3FD0}"/>
          </ac:spMkLst>
        </pc:spChg>
      </pc:sldChg>
      <pc:sldChg chg="modSp">
        <pc:chgData name="77nehrsdid@goetheuniversitaet.onmicrosoft.com" userId="S::77nehrsdid@goetheuniversitaet.onmicrosoft.com::5f040e40-00f9-431a-8a9a-692997e3bf83" providerId="AD" clId="Web-{6388A367-4716-4B32-845F-CE4D5F007E35}" dt="2025-06-11T20:19:56.375" v="272" actId="20577"/>
        <pc:sldMkLst>
          <pc:docMk/>
          <pc:sldMk cId="3041810475" sldId="275"/>
        </pc:sldMkLst>
        <pc:spChg chg="mod">
          <ac:chgData name="77nehrsdid@goetheuniversitaet.onmicrosoft.com" userId="S::77nehrsdid@goetheuniversitaet.onmicrosoft.com::5f040e40-00f9-431a-8a9a-692997e3bf83" providerId="AD" clId="Web-{6388A367-4716-4B32-845F-CE4D5F007E35}" dt="2025-06-11T20:19:56.375" v="272" actId="20577"/>
          <ac:spMkLst>
            <pc:docMk/>
            <pc:sldMk cId="3041810475" sldId="275"/>
            <ac:spMk id="5" creationId="{28DD39BA-7A4A-1BE5-508C-CFA73B4E4C20}"/>
          </ac:spMkLst>
        </pc:spChg>
      </pc:sldChg>
      <pc:sldChg chg="modSp">
        <pc:chgData name="77nehrsdid@goetheuniversitaet.onmicrosoft.com" userId="S::77nehrsdid@goetheuniversitaet.onmicrosoft.com::5f040e40-00f9-431a-8a9a-692997e3bf83" providerId="AD" clId="Web-{6388A367-4716-4B32-845F-CE4D5F007E35}" dt="2025-06-11T20:18:34.872" v="266" actId="20577"/>
        <pc:sldMkLst>
          <pc:docMk/>
          <pc:sldMk cId="4145200298" sldId="277"/>
        </pc:sldMkLst>
        <pc:spChg chg="mod">
          <ac:chgData name="77nehrsdid@goetheuniversitaet.onmicrosoft.com" userId="S::77nehrsdid@goetheuniversitaet.onmicrosoft.com::5f040e40-00f9-431a-8a9a-692997e3bf83" providerId="AD" clId="Web-{6388A367-4716-4B32-845F-CE4D5F007E35}" dt="2025-06-11T20:18:34.872" v="266" actId="20577"/>
          <ac:spMkLst>
            <pc:docMk/>
            <pc:sldMk cId="4145200298" sldId="277"/>
            <ac:spMk id="3" creationId="{78E0428F-E016-E6BF-2BFD-B78358DC5D8F}"/>
          </ac:spMkLst>
        </pc:spChg>
      </pc:sldChg>
    </pc:docChg>
  </pc:docChgLst>
  <pc:docChgLst>
    <pc:chgData name="77nehrsdid@goetheuniversitaet.onmicrosoft.com" userId="S::77nehrsdid@goetheuniversitaet.onmicrosoft.com::5f040e40-00f9-431a-8a9a-692997e3bf83" providerId="AD" clId="Web-{45676EA8-F648-CDF4-F39B-E0BB8C52196B}"/>
    <pc:docChg chg="modSld">
      <pc:chgData name="77nehrsdid@goetheuniversitaet.onmicrosoft.com" userId="S::77nehrsdid@goetheuniversitaet.onmicrosoft.com::5f040e40-00f9-431a-8a9a-692997e3bf83" providerId="AD" clId="Web-{45676EA8-F648-CDF4-F39B-E0BB8C52196B}" dt="2025-06-12T14:04:01.927" v="1" actId="20577"/>
      <pc:docMkLst>
        <pc:docMk/>
      </pc:docMkLst>
      <pc:sldChg chg="modSp">
        <pc:chgData name="77nehrsdid@goetheuniversitaet.onmicrosoft.com" userId="S::77nehrsdid@goetheuniversitaet.onmicrosoft.com::5f040e40-00f9-431a-8a9a-692997e3bf83" providerId="AD" clId="Web-{45676EA8-F648-CDF4-F39B-E0BB8C52196B}" dt="2025-06-12T14:04:01.927" v="1" actId="20577"/>
        <pc:sldMkLst>
          <pc:docMk/>
          <pc:sldMk cId="3860014164" sldId="270"/>
        </pc:sldMkLst>
        <pc:spChg chg="mod">
          <ac:chgData name="77nehrsdid@goetheuniversitaet.onmicrosoft.com" userId="S::77nehrsdid@goetheuniversitaet.onmicrosoft.com::5f040e40-00f9-431a-8a9a-692997e3bf83" providerId="AD" clId="Web-{45676EA8-F648-CDF4-F39B-E0BB8C52196B}" dt="2025-06-12T14:04:01.927" v="1" actId="20577"/>
          <ac:spMkLst>
            <pc:docMk/>
            <pc:sldMk cId="3860014164" sldId="270"/>
            <ac:spMk id="3" creationId="{B5727E8E-4410-870C-8989-24AD2C1C77E8}"/>
          </ac:spMkLst>
        </pc:spChg>
      </pc:sldChg>
    </pc:docChg>
  </pc:docChgLst>
  <pc:docChgLst>
    <pc:chgData name="77nehrsdid@goetheuniversitaet.onmicrosoft.com" userId="S::77nehrsdid@goetheuniversitaet.onmicrosoft.com::5f040e40-00f9-431a-8a9a-692997e3bf83" providerId="AD" clId="Web-{161C5B30-DCAA-8A44-CADA-796C1EF2C330}"/>
    <pc:docChg chg="modSld">
      <pc:chgData name="77nehrsdid@goetheuniversitaet.onmicrosoft.com" userId="S::77nehrsdid@goetheuniversitaet.onmicrosoft.com::5f040e40-00f9-431a-8a9a-692997e3bf83" providerId="AD" clId="Web-{161C5B30-DCAA-8A44-CADA-796C1EF2C330}" dt="2025-06-12T14:02:01.763" v="4" actId="1076"/>
      <pc:docMkLst>
        <pc:docMk/>
      </pc:docMkLst>
      <pc:sldChg chg="modSp">
        <pc:chgData name="77nehrsdid@goetheuniversitaet.onmicrosoft.com" userId="S::77nehrsdid@goetheuniversitaet.onmicrosoft.com::5f040e40-00f9-431a-8a9a-692997e3bf83" providerId="AD" clId="Web-{161C5B30-DCAA-8A44-CADA-796C1EF2C330}" dt="2025-06-12T14:02:01.763" v="4" actId="1076"/>
        <pc:sldMkLst>
          <pc:docMk/>
          <pc:sldMk cId="3860014164" sldId="270"/>
        </pc:sldMkLst>
        <pc:spChg chg="mod">
          <ac:chgData name="77nehrsdid@goetheuniversitaet.onmicrosoft.com" userId="S::77nehrsdid@goetheuniversitaet.onmicrosoft.com::5f040e40-00f9-431a-8a9a-692997e3bf83" providerId="AD" clId="Web-{161C5B30-DCAA-8A44-CADA-796C1EF2C330}" dt="2025-06-12T14:01:58.732" v="3" actId="20577"/>
          <ac:spMkLst>
            <pc:docMk/>
            <pc:sldMk cId="3860014164" sldId="270"/>
            <ac:spMk id="3" creationId="{B5727E8E-4410-870C-8989-24AD2C1C77E8}"/>
          </ac:spMkLst>
        </pc:spChg>
        <pc:picChg chg="mod">
          <ac:chgData name="77nehrsdid@goetheuniversitaet.onmicrosoft.com" userId="S::77nehrsdid@goetheuniversitaet.onmicrosoft.com::5f040e40-00f9-431a-8a9a-692997e3bf83" providerId="AD" clId="Web-{161C5B30-DCAA-8A44-CADA-796C1EF2C330}" dt="2025-06-12T14:02:01.763" v="4" actId="1076"/>
          <ac:picMkLst>
            <pc:docMk/>
            <pc:sldMk cId="3860014164" sldId="270"/>
            <ac:picMk id="6" creationId="{FB080F7F-5A2C-7A77-ADFD-5F93FDA3D48A}"/>
          </ac:picMkLst>
        </pc:picChg>
      </pc:sldChg>
    </pc:docChg>
  </pc:docChgLst>
  <pc:docChgLst>
    <pc:chgData name="77nehrsdid@goetheuniversitaet.onmicrosoft.com" userId="5f040e40-00f9-431a-8a9a-692997e3bf83" providerId="ADAL" clId="{A4692B6D-D1EC-4293-9313-C50A1A51CFFB}"/>
    <pc:docChg chg="undo custSel modSld sldOrd">
      <pc:chgData name="77nehrsdid@goetheuniversitaet.onmicrosoft.com" userId="5f040e40-00f9-431a-8a9a-692997e3bf83" providerId="ADAL" clId="{A4692B6D-D1EC-4293-9313-C50A1A51CFFB}" dt="2025-06-12T07:56:42.063" v="59" actId="20577"/>
      <pc:docMkLst>
        <pc:docMk/>
      </pc:docMkLst>
      <pc:sldChg chg="modSp mod">
        <pc:chgData name="77nehrsdid@goetheuniversitaet.onmicrosoft.com" userId="5f040e40-00f9-431a-8a9a-692997e3bf83" providerId="ADAL" clId="{A4692B6D-D1EC-4293-9313-C50A1A51CFFB}" dt="2025-06-12T07:52:00.720" v="21" actId="13926"/>
        <pc:sldMkLst>
          <pc:docMk/>
          <pc:sldMk cId="3587016275" sldId="258"/>
        </pc:sldMkLst>
        <pc:spChg chg="mod">
          <ac:chgData name="77nehrsdid@goetheuniversitaet.onmicrosoft.com" userId="5f040e40-00f9-431a-8a9a-692997e3bf83" providerId="ADAL" clId="{A4692B6D-D1EC-4293-9313-C50A1A51CFFB}" dt="2025-06-12T07:52:00.720" v="21" actId="13926"/>
          <ac:spMkLst>
            <pc:docMk/>
            <pc:sldMk cId="3587016275" sldId="258"/>
            <ac:spMk id="3" creationId="{5CF3935F-E7B8-38E9-0485-9EE271F8883F}"/>
          </ac:spMkLst>
        </pc:spChg>
      </pc:sldChg>
      <pc:sldChg chg="addSp modSp mod">
        <pc:chgData name="77nehrsdid@goetheuniversitaet.onmicrosoft.com" userId="5f040e40-00f9-431a-8a9a-692997e3bf83" providerId="ADAL" clId="{A4692B6D-D1EC-4293-9313-C50A1A51CFFB}" dt="2025-06-12T07:52:11.528" v="22" actId="13926"/>
        <pc:sldMkLst>
          <pc:docMk/>
          <pc:sldMk cId="3690050400" sldId="260"/>
        </pc:sldMkLst>
        <pc:spChg chg="mod">
          <ac:chgData name="77nehrsdid@goetheuniversitaet.onmicrosoft.com" userId="5f040e40-00f9-431a-8a9a-692997e3bf83" providerId="ADAL" clId="{A4692B6D-D1EC-4293-9313-C50A1A51CFFB}" dt="2025-06-12T07:52:11.528" v="22" actId="13926"/>
          <ac:spMkLst>
            <pc:docMk/>
            <pc:sldMk cId="3690050400" sldId="260"/>
            <ac:spMk id="25" creationId="{245FDF47-F7BE-A84F-B956-E6DA1941DF14}"/>
          </ac:spMkLst>
        </pc:spChg>
        <pc:spChg chg="add mod">
          <ac:chgData name="77nehrsdid@goetheuniversitaet.onmicrosoft.com" userId="5f040e40-00f9-431a-8a9a-692997e3bf83" providerId="ADAL" clId="{A4692B6D-D1EC-4293-9313-C50A1A51CFFB}" dt="2025-06-12T07:49:29.362" v="10" actId="20577"/>
          <ac:spMkLst>
            <pc:docMk/>
            <pc:sldMk cId="3690050400" sldId="260"/>
            <ac:spMk id="28" creationId="{FE5E65FC-BE71-C746-9FAB-9929F867D684}"/>
          </ac:spMkLst>
        </pc:spChg>
      </pc:sldChg>
      <pc:sldChg chg="modSp mod">
        <pc:chgData name="77nehrsdid@goetheuniversitaet.onmicrosoft.com" userId="5f040e40-00f9-431a-8a9a-692997e3bf83" providerId="ADAL" clId="{A4692B6D-D1EC-4293-9313-C50A1A51CFFB}" dt="2025-06-12T07:52:56.685" v="25" actId="13926"/>
        <pc:sldMkLst>
          <pc:docMk/>
          <pc:sldMk cId="785110529" sldId="262"/>
        </pc:sldMkLst>
        <pc:spChg chg="mod">
          <ac:chgData name="77nehrsdid@goetheuniversitaet.onmicrosoft.com" userId="5f040e40-00f9-431a-8a9a-692997e3bf83" providerId="ADAL" clId="{A4692B6D-D1EC-4293-9313-C50A1A51CFFB}" dt="2025-06-12T07:52:56.685" v="25" actId="13926"/>
          <ac:spMkLst>
            <pc:docMk/>
            <pc:sldMk cId="785110529" sldId="262"/>
            <ac:spMk id="57" creationId="{30F52703-77B0-59B4-91C0-3D6A52644C9A}"/>
          </ac:spMkLst>
        </pc:spChg>
      </pc:sldChg>
      <pc:sldChg chg="ord">
        <pc:chgData name="77nehrsdid@goetheuniversitaet.onmicrosoft.com" userId="5f040e40-00f9-431a-8a9a-692997e3bf83" providerId="ADAL" clId="{A4692B6D-D1EC-4293-9313-C50A1A51CFFB}" dt="2025-06-12T07:48:55.100" v="0" actId="20578"/>
        <pc:sldMkLst>
          <pc:docMk/>
          <pc:sldMk cId="2961829427" sldId="265"/>
        </pc:sldMkLst>
      </pc:sldChg>
      <pc:sldChg chg="modSp mod">
        <pc:chgData name="77nehrsdid@goetheuniversitaet.onmicrosoft.com" userId="5f040e40-00f9-431a-8a9a-692997e3bf83" providerId="ADAL" clId="{A4692B6D-D1EC-4293-9313-C50A1A51CFFB}" dt="2025-06-12T07:53:34.534" v="32" actId="20577"/>
        <pc:sldMkLst>
          <pc:docMk/>
          <pc:sldMk cId="3860014164" sldId="270"/>
        </pc:sldMkLst>
        <pc:spChg chg="mod">
          <ac:chgData name="77nehrsdid@goetheuniversitaet.onmicrosoft.com" userId="5f040e40-00f9-431a-8a9a-692997e3bf83" providerId="ADAL" clId="{A4692B6D-D1EC-4293-9313-C50A1A51CFFB}" dt="2025-06-12T07:53:34.534" v="32" actId="20577"/>
          <ac:spMkLst>
            <pc:docMk/>
            <pc:sldMk cId="3860014164" sldId="270"/>
            <ac:spMk id="3" creationId="{B5727E8E-4410-870C-8989-24AD2C1C77E8}"/>
          </ac:spMkLst>
        </pc:spChg>
      </pc:sldChg>
      <pc:sldChg chg="modSp mod">
        <pc:chgData name="77nehrsdid@goetheuniversitaet.onmicrosoft.com" userId="5f040e40-00f9-431a-8a9a-692997e3bf83" providerId="ADAL" clId="{A4692B6D-D1EC-4293-9313-C50A1A51CFFB}" dt="2025-06-12T07:54:26.604" v="44" actId="20577"/>
        <pc:sldMkLst>
          <pc:docMk/>
          <pc:sldMk cId="1640338750" sldId="272"/>
        </pc:sldMkLst>
        <pc:spChg chg="mod">
          <ac:chgData name="77nehrsdid@goetheuniversitaet.onmicrosoft.com" userId="5f040e40-00f9-431a-8a9a-692997e3bf83" providerId="ADAL" clId="{A4692B6D-D1EC-4293-9313-C50A1A51CFFB}" dt="2025-06-12T07:53:52.772" v="34" actId="13926"/>
          <ac:spMkLst>
            <pc:docMk/>
            <pc:sldMk cId="1640338750" sldId="272"/>
            <ac:spMk id="11" creationId="{D2A22138-50D4-49D1-F2EF-3E5C4DE31266}"/>
          </ac:spMkLst>
        </pc:spChg>
        <pc:spChg chg="mod">
          <ac:chgData name="77nehrsdid@goetheuniversitaet.onmicrosoft.com" userId="5f040e40-00f9-431a-8a9a-692997e3bf83" providerId="ADAL" clId="{A4692B6D-D1EC-4293-9313-C50A1A51CFFB}" dt="2025-06-12T07:54:26.604" v="44" actId="20577"/>
          <ac:spMkLst>
            <pc:docMk/>
            <pc:sldMk cId="1640338750" sldId="272"/>
            <ac:spMk id="13" creationId="{D8CD59F1-45A7-F9B0-1057-7618946A3FD0}"/>
          </ac:spMkLst>
        </pc:spChg>
      </pc:sldChg>
      <pc:sldChg chg="modSp mod">
        <pc:chgData name="77nehrsdid@goetheuniversitaet.onmicrosoft.com" userId="5f040e40-00f9-431a-8a9a-692997e3bf83" providerId="ADAL" clId="{A4692B6D-D1EC-4293-9313-C50A1A51CFFB}" dt="2025-06-12T07:49:48.454" v="14" actId="27636"/>
        <pc:sldMkLst>
          <pc:docMk/>
          <pc:sldMk cId="3041810475" sldId="275"/>
        </pc:sldMkLst>
        <pc:spChg chg="mod">
          <ac:chgData name="77nehrsdid@goetheuniversitaet.onmicrosoft.com" userId="5f040e40-00f9-431a-8a9a-692997e3bf83" providerId="ADAL" clId="{A4692B6D-D1EC-4293-9313-C50A1A51CFFB}" dt="2025-06-12T07:49:48.454" v="14" actId="27636"/>
          <ac:spMkLst>
            <pc:docMk/>
            <pc:sldMk cId="3041810475" sldId="275"/>
            <ac:spMk id="5" creationId="{28DD39BA-7A4A-1BE5-508C-CFA73B4E4C20}"/>
          </ac:spMkLst>
        </pc:spChg>
      </pc:sldChg>
      <pc:sldChg chg="modSp mod">
        <pc:chgData name="77nehrsdid@goetheuniversitaet.onmicrosoft.com" userId="5f040e40-00f9-431a-8a9a-692997e3bf83" providerId="ADAL" clId="{A4692B6D-D1EC-4293-9313-C50A1A51CFFB}" dt="2025-06-12T07:56:42.063" v="59" actId="20577"/>
        <pc:sldMkLst>
          <pc:docMk/>
          <pc:sldMk cId="4145200298" sldId="277"/>
        </pc:sldMkLst>
        <pc:spChg chg="mod">
          <ac:chgData name="77nehrsdid@goetheuniversitaet.onmicrosoft.com" userId="5f040e40-00f9-431a-8a9a-692997e3bf83" providerId="ADAL" clId="{A4692B6D-D1EC-4293-9313-C50A1A51CFFB}" dt="2025-06-12T07:56:42.063" v="59" actId="20577"/>
          <ac:spMkLst>
            <pc:docMk/>
            <pc:sldMk cId="4145200298" sldId="277"/>
            <ac:spMk id="3" creationId="{78E0428F-E016-E6BF-2BFD-B78358DC5D8F}"/>
          </ac:spMkLst>
        </pc:spChg>
      </pc:sldChg>
    </pc:docChg>
  </pc:docChgLst>
  <pc:docChgLst>
    <pc:chgData clId="Web-{161C5B30-DCAA-8A44-CADA-796C1EF2C330}"/>
    <pc:docChg chg="modSld">
      <pc:chgData name="" userId="" providerId="" clId="Web-{161C5B30-DCAA-8A44-CADA-796C1EF2C330}" dt="2025-06-12T13:55:15.629" v="0" actId="20577"/>
      <pc:docMkLst>
        <pc:docMk/>
      </pc:docMkLst>
      <pc:sldChg chg="modSp">
        <pc:chgData name="" userId="" providerId="" clId="Web-{161C5B30-DCAA-8A44-CADA-796C1EF2C330}" dt="2025-06-12T13:55:15.629" v="0" actId="20577"/>
        <pc:sldMkLst>
          <pc:docMk/>
          <pc:sldMk cId="3860014164" sldId="270"/>
        </pc:sldMkLst>
        <pc:spChg chg="mod">
          <ac:chgData name="" userId="" providerId="" clId="Web-{161C5B30-DCAA-8A44-CADA-796C1EF2C330}" dt="2025-06-12T13:55:15.629" v="0" actId="20577"/>
          <ac:spMkLst>
            <pc:docMk/>
            <pc:sldMk cId="3860014164" sldId="270"/>
            <ac:spMk id="3" creationId="{B5727E8E-4410-870C-8989-24AD2C1C77E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149CF8-19D8-11D5-4355-C69451220F8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89063451-C00F-2B11-4EE5-8CA9ABB0AE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890AB655-250D-49C2-52E4-CED27CAFA509}"/>
              </a:ext>
            </a:extLst>
          </p:cNvPr>
          <p:cNvSpPr>
            <a:spLocks noGrp="1"/>
          </p:cNvSpPr>
          <p:nvPr>
            <p:ph type="dt" sz="half" idx="10"/>
          </p:nvPr>
        </p:nvSpPr>
        <p:spPr/>
        <p:txBody>
          <a:bodyPr/>
          <a:lstStyle/>
          <a:p>
            <a:fld id="{EC9ED65D-F265-40F5-BCB5-A1BF9EDFFCB3}" type="datetimeFigureOut">
              <a:rPr lang="de-DE" smtClean="0"/>
              <a:t>12.06.2025</a:t>
            </a:fld>
            <a:endParaRPr lang="de-DE"/>
          </a:p>
        </p:txBody>
      </p:sp>
      <p:sp>
        <p:nvSpPr>
          <p:cNvPr id="5" name="Fußzeilenplatzhalter 4">
            <a:extLst>
              <a:ext uri="{FF2B5EF4-FFF2-40B4-BE49-F238E27FC236}">
                <a16:creationId xmlns:a16="http://schemas.microsoft.com/office/drawing/2014/main" id="{8B18F212-0C69-AFE5-BCC4-09466699E52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8035C30-D7B7-3EC0-DAFC-1164548A1AD0}"/>
              </a:ext>
            </a:extLst>
          </p:cNvPr>
          <p:cNvSpPr>
            <a:spLocks noGrp="1"/>
          </p:cNvSpPr>
          <p:nvPr>
            <p:ph type="sldNum" sz="quarter" idx="12"/>
          </p:nvPr>
        </p:nvSpPr>
        <p:spPr/>
        <p:txBody>
          <a:bodyPr/>
          <a:lstStyle/>
          <a:p>
            <a:fld id="{8F4C05D5-9C26-4E1E-8946-701995A09E6C}" type="slidenum">
              <a:rPr lang="de-DE" smtClean="0"/>
              <a:t>‹#›</a:t>
            </a:fld>
            <a:endParaRPr lang="de-DE"/>
          </a:p>
        </p:txBody>
      </p:sp>
    </p:spTree>
    <p:extLst>
      <p:ext uri="{BB962C8B-B14F-4D97-AF65-F5344CB8AC3E}">
        <p14:creationId xmlns:p14="http://schemas.microsoft.com/office/powerpoint/2010/main" val="3801503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4C2385-2799-F376-6487-3BECD2A41846}"/>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EF61922A-A535-EA25-E0CD-1A369DC522C9}"/>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50FFE71-216E-B983-9703-C3EF0396EBBF}"/>
              </a:ext>
            </a:extLst>
          </p:cNvPr>
          <p:cNvSpPr>
            <a:spLocks noGrp="1"/>
          </p:cNvSpPr>
          <p:nvPr>
            <p:ph type="dt" sz="half" idx="10"/>
          </p:nvPr>
        </p:nvSpPr>
        <p:spPr/>
        <p:txBody>
          <a:bodyPr/>
          <a:lstStyle/>
          <a:p>
            <a:fld id="{EC9ED65D-F265-40F5-BCB5-A1BF9EDFFCB3}" type="datetimeFigureOut">
              <a:rPr lang="de-DE" smtClean="0"/>
              <a:t>12.06.2025</a:t>
            </a:fld>
            <a:endParaRPr lang="de-DE"/>
          </a:p>
        </p:txBody>
      </p:sp>
      <p:sp>
        <p:nvSpPr>
          <p:cNvPr id="5" name="Fußzeilenplatzhalter 4">
            <a:extLst>
              <a:ext uri="{FF2B5EF4-FFF2-40B4-BE49-F238E27FC236}">
                <a16:creationId xmlns:a16="http://schemas.microsoft.com/office/drawing/2014/main" id="{BBAEB61B-D219-F9BD-AC7A-9FF3DD131B3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855E710-1865-501B-11FA-29D613F17592}"/>
              </a:ext>
            </a:extLst>
          </p:cNvPr>
          <p:cNvSpPr>
            <a:spLocks noGrp="1"/>
          </p:cNvSpPr>
          <p:nvPr>
            <p:ph type="sldNum" sz="quarter" idx="12"/>
          </p:nvPr>
        </p:nvSpPr>
        <p:spPr/>
        <p:txBody>
          <a:bodyPr/>
          <a:lstStyle/>
          <a:p>
            <a:fld id="{8F4C05D5-9C26-4E1E-8946-701995A09E6C}" type="slidenum">
              <a:rPr lang="de-DE" smtClean="0"/>
              <a:t>‹#›</a:t>
            </a:fld>
            <a:endParaRPr lang="de-DE"/>
          </a:p>
        </p:txBody>
      </p:sp>
    </p:spTree>
    <p:extLst>
      <p:ext uri="{BB962C8B-B14F-4D97-AF65-F5344CB8AC3E}">
        <p14:creationId xmlns:p14="http://schemas.microsoft.com/office/powerpoint/2010/main" val="2022993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5921D2F-D647-6279-12DC-2EC33D4EEBFD}"/>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8ABF59F5-1810-9F8B-1F9B-623D646018E3}"/>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1002B07-3D0D-6C04-4C5C-CDE1E08147D1}"/>
              </a:ext>
            </a:extLst>
          </p:cNvPr>
          <p:cNvSpPr>
            <a:spLocks noGrp="1"/>
          </p:cNvSpPr>
          <p:nvPr>
            <p:ph type="dt" sz="half" idx="10"/>
          </p:nvPr>
        </p:nvSpPr>
        <p:spPr/>
        <p:txBody>
          <a:bodyPr/>
          <a:lstStyle/>
          <a:p>
            <a:fld id="{EC9ED65D-F265-40F5-BCB5-A1BF9EDFFCB3}" type="datetimeFigureOut">
              <a:rPr lang="de-DE" smtClean="0"/>
              <a:t>12.06.2025</a:t>
            </a:fld>
            <a:endParaRPr lang="de-DE"/>
          </a:p>
        </p:txBody>
      </p:sp>
      <p:sp>
        <p:nvSpPr>
          <p:cNvPr id="5" name="Fußzeilenplatzhalter 4">
            <a:extLst>
              <a:ext uri="{FF2B5EF4-FFF2-40B4-BE49-F238E27FC236}">
                <a16:creationId xmlns:a16="http://schemas.microsoft.com/office/drawing/2014/main" id="{798F2CD1-BF05-CB51-D975-1382DC854A8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E463644-D99C-AA05-E1CF-34045771EEB5}"/>
              </a:ext>
            </a:extLst>
          </p:cNvPr>
          <p:cNvSpPr>
            <a:spLocks noGrp="1"/>
          </p:cNvSpPr>
          <p:nvPr>
            <p:ph type="sldNum" sz="quarter" idx="12"/>
          </p:nvPr>
        </p:nvSpPr>
        <p:spPr/>
        <p:txBody>
          <a:bodyPr/>
          <a:lstStyle/>
          <a:p>
            <a:fld id="{8F4C05D5-9C26-4E1E-8946-701995A09E6C}" type="slidenum">
              <a:rPr lang="de-DE" smtClean="0"/>
              <a:t>‹#›</a:t>
            </a:fld>
            <a:endParaRPr lang="de-DE"/>
          </a:p>
        </p:txBody>
      </p:sp>
    </p:spTree>
    <p:extLst>
      <p:ext uri="{BB962C8B-B14F-4D97-AF65-F5344CB8AC3E}">
        <p14:creationId xmlns:p14="http://schemas.microsoft.com/office/powerpoint/2010/main" val="410899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74FEFB-672A-E458-6AD5-48D9E08DF35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7C6E4EE5-40D7-B43D-635C-AA7E7C969E3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163BB5B-B4A4-6E90-A607-4DE3A8429F30}"/>
              </a:ext>
            </a:extLst>
          </p:cNvPr>
          <p:cNvSpPr>
            <a:spLocks noGrp="1"/>
          </p:cNvSpPr>
          <p:nvPr>
            <p:ph type="dt" sz="half" idx="10"/>
          </p:nvPr>
        </p:nvSpPr>
        <p:spPr/>
        <p:txBody>
          <a:bodyPr/>
          <a:lstStyle/>
          <a:p>
            <a:fld id="{EC9ED65D-F265-40F5-BCB5-A1BF9EDFFCB3}" type="datetimeFigureOut">
              <a:rPr lang="de-DE" smtClean="0"/>
              <a:t>12.06.2025</a:t>
            </a:fld>
            <a:endParaRPr lang="de-DE"/>
          </a:p>
        </p:txBody>
      </p:sp>
      <p:sp>
        <p:nvSpPr>
          <p:cNvPr id="5" name="Fußzeilenplatzhalter 4">
            <a:extLst>
              <a:ext uri="{FF2B5EF4-FFF2-40B4-BE49-F238E27FC236}">
                <a16:creationId xmlns:a16="http://schemas.microsoft.com/office/drawing/2014/main" id="{195187FC-125F-A218-2E3E-7996428546C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1A56FCA-520E-31A4-A965-116B2BB484F9}"/>
              </a:ext>
            </a:extLst>
          </p:cNvPr>
          <p:cNvSpPr>
            <a:spLocks noGrp="1"/>
          </p:cNvSpPr>
          <p:nvPr>
            <p:ph type="sldNum" sz="quarter" idx="12"/>
          </p:nvPr>
        </p:nvSpPr>
        <p:spPr/>
        <p:txBody>
          <a:bodyPr/>
          <a:lstStyle/>
          <a:p>
            <a:fld id="{8F4C05D5-9C26-4E1E-8946-701995A09E6C}" type="slidenum">
              <a:rPr lang="de-DE" smtClean="0"/>
              <a:t>‹#›</a:t>
            </a:fld>
            <a:endParaRPr lang="de-DE"/>
          </a:p>
        </p:txBody>
      </p:sp>
    </p:spTree>
    <p:extLst>
      <p:ext uri="{BB962C8B-B14F-4D97-AF65-F5344CB8AC3E}">
        <p14:creationId xmlns:p14="http://schemas.microsoft.com/office/powerpoint/2010/main" val="89094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F44BD5-0701-D7D5-C7A4-F6CC4940842A}"/>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8AE18FB8-4B3D-642A-A531-A61CFA545F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E0168E46-2458-70C8-667B-21DDE8AEF5D4}"/>
              </a:ext>
            </a:extLst>
          </p:cNvPr>
          <p:cNvSpPr>
            <a:spLocks noGrp="1"/>
          </p:cNvSpPr>
          <p:nvPr>
            <p:ph type="dt" sz="half" idx="10"/>
          </p:nvPr>
        </p:nvSpPr>
        <p:spPr/>
        <p:txBody>
          <a:bodyPr/>
          <a:lstStyle/>
          <a:p>
            <a:fld id="{EC9ED65D-F265-40F5-BCB5-A1BF9EDFFCB3}" type="datetimeFigureOut">
              <a:rPr lang="de-DE" smtClean="0"/>
              <a:t>12.06.2025</a:t>
            </a:fld>
            <a:endParaRPr lang="de-DE"/>
          </a:p>
        </p:txBody>
      </p:sp>
      <p:sp>
        <p:nvSpPr>
          <p:cNvPr id="5" name="Fußzeilenplatzhalter 4">
            <a:extLst>
              <a:ext uri="{FF2B5EF4-FFF2-40B4-BE49-F238E27FC236}">
                <a16:creationId xmlns:a16="http://schemas.microsoft.com/office/drawing/2014/main" id="{AC053315-ACC5-571B-FD5A-9057EF6FC8B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64CFFD5-E438-2BFA-D1E5-052441F3432B}"/>
              </a:ext>
            </a:extLst>
          </p:cNvPr>
          <p:cNvSpPr>
            <a:spLocks noGrp="1"/>
          </p:cNvSpPr>
          <p:nvPr>
            <p:ph type="sldNum" sz="quarter" idx="12"/>
          </p:nvPr>
        </p:nvSpPr>
        <p:spPr/>
        <p:txBody>
          <a:bodyPr/>
          <a:lstStyle/>
          <a:p>
            <a:fld id="{8F4C05D5-9C26-4E1E-8946-701995A09E6C}" type="slidenum">
              <a:rPr lang="de-DE" smtClean="0"/>
              <a:t>‹#›</a:t>
            </a:fld>
            <a:endParaRPr lang="de-DE"/>
          </a:p>
        </p:txBody>
      </p:sp>
    </p:spTree>
    <p:extLst>
      <p:ext uri="{BB962C8B-B14F-4D97-AF65-F5344CB8AC3E}">
        <p14:creationId xmlns:p14="http://schemas.microsoft.com/office/powerpoint/2010/main" val="2221996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19DB12-AC4D-765A-998E-FD114B183594}"/>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8FCE6A28-7700-509E-4F50-CFBCF170DC4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43CE3FBF-B102-D889-DC43-6523D416735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66D3BF2A-B0CA-28AE-3854-23ADA51F7B47}"/>
              </a:ext>
            </a:extLst>
          </p:cNvPr>
          <p:cNvSpPr>
            <a:spLocks noGrp="1"/>
          </p:cNvSpPr>
          <p:nvPr>
            <p:ph type="dt" sz="half" idx="10"/>
          </p:nvPr>
        </p:nvSpPr>
        <p:spPr/>
        <p:txBody>
          <a:bodyPr/>
          <a:lstStyle/>
          <a:p>
            <a:fld id="{EC9ED65D-F265-40F5-BCB5-A1BF9EDFFCB3}" type="datetimeFigureOut">
              <a:rPr lang="de-DE" smtClean="0"/>
              <a:t>12.06.2025</a:t>
            </a:fld>
            <a:endParaRPr lang="de-DE"/>
          </a:p>
        </p:txBody>
      </p:sp>
      <p:sp>
        <p:nvSpPr>
          <p:cNvPr id="6" name="Fußzeilenplatzhalter 5">
            <a:extLst>
              <a:ext uri="{FF2B5EF4-FFF2-40B4-BE49-F238E27FC236}">
                <a16:creationId xmlns:a16="http://schemas.microsoft.com/office/drawing/2014/main" id="{33C3D39D-9431-8AFF-18DF-3E2FE41B6CB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F257032-9D46-BB7D-74FF-009E5F73C87A}"/>
              </a:ext>
            </a:extLst>
          </p:cNvPr>
          <p:cNvSpPr>
            <a:spLocks noGrp="1"/>
          </p:cNvSpPr>
          <p:nvPr>
            <p:ph type="sldNum" sz="quarter" idx="12"/>
          </p:nvPr>
        </p:nvSpPr>
        <p:spPr/>
        <p:txBody>
          <a:bodyPr/>
          <a:lstStyle/>
          <a:p>
            <a:fld id="{8F4C05D5-9C26-4E1E-8946-701995A09E6C}" type="slidenum">
              <a:rPr lang="de-DE" smtClean="0"/>
              <a:t>‹#›</a:t>
            </a:fld>
            <a:endParaRPr lang="de-DE"/>
          </a:p>
        </p:txBody>
      </p:sp>
    </p:spTree>
    <p:extLst>
      <p:ext uri="{BB962C8B-B14F-4D97-AF65-F5344CB8AC3E}">
        <p14:creationId xmlns:p14="http://schemas.microsoft.com/office/powerpoint/2010/main" val="1115436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9A4BD5-B511-8243-3886-8FBD14950C99}"/>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73CA5361-0396-C61B-DA60-77B6848A71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D87E676C-83C9-3960-C6A5-96A388425C47}"/>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AC2933A-A87B-FA1F-3D88-77AE669D72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972DFDD-2BEE-B5B2-0CB4-7FC986C9C224}"/>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F0B5453E-9D81-6B86-89BF-60405D229977}"/>
              </a:ext>
            </a:extLst>
          </p:cNvPr>
          <p:cNvSpPr>
            <a:spLocks noGrp="1"/>
          </p:cNvSpPr>
          <p:nvPr>
            <p:ph type="dt" sz="half" idx="10"/>
          </p:nvPr>
        </p:nvSpPr>
        <p:spPr/>
        <p:txBody>
          <a:bodyPr/>
          <a:lstStyle/>
          <a:p>
            <a:fld id="{EC9ED65D-F265-40F5-BCB5-A1BF9EDFFCB3}" type="datetimeFigureOut">
              <a:rPr lang="de-DE" smtClean="0"/>
              <a:t>12.06.2025</a:t>
            </a:fld>
            <a:endParaRPr lang="de-DE"/>
          </a:p>
        </p:txBody>
      </p:sp>
      <p:sp>
        <p:nvSpPr>
          <p:cNvPr id="8" name="Fußzeilenplatzhalter 7">
            <a:extLst>
              <a:ext uri="{FF2B5EF4-FFF2-40B4-BE49-F238E27FC236}">
                <a16:creationId xmlns:a16="http://schemas.microsoft.com/office/drawing/2014/main" id="{5C6B7770-9811-EEBF-62C1-F4D13C62281C}"/>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893C77A5-048A-B43E-1569-39CDB7990C63}"/>
              </a:ext>
            </a:extLst>
          </p:cNvPr>
          <p:cNvSpPr>
            <a:spLocks noGrp="1"/>
          </p:cNvSpPr>
          <p:nvPr>
            <p:ph type="sldNum" sz="quarter" idx="12"/>
          </p:nvPr>
        </p:nvSpPr>
        <p:spPr/>
        <p:txBody>
          <a:bodyPr/>
          <a:lstStyle/>
          <a:p>
            <a:fld id="{8F4C05D5-9C26-4E1E-8946-701995A09E6C}" type="slidenum">
              <a:rPr lang="de-DE" smtClean="0"/>
              <a:t>‹#›</a:t>
            </a:fld>
            <a:endParaRPr lang="de-DE"/>
          </a:p>
        </p:txBody>
      </p:sp>
    </p:spTree>
    <p:extLst>
      <p:ext uri="{BB962C8B-B14F-4D97-AF65-F5344CB8AC3E}">
        <p14:creationId xmlns:p14="http://schemas.microsoft.com/office/powerpoint/2010/main" val="3273761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34006D-8B7E-D4EE-A9C8-8C9892034661}"/>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4F2870A-3408-8A84-FA38-9FF0BDECAC3D}"/>
              </a:ext>
            </a:extLst>
          </p:cNvPr>
          <p:cNvSpPr>
            <a:spLocks noGrp="1"/>
          </p:cNvSpPr>
          <p:nvPr>
            <p:ph type="dt" sz="half" idx="10"/>
          </p:nvPr>
        </p:nvSpPr>
        <p:spPr/>
        <p:txBody>
          <a:bodyPr/>
          <a:lstStyle/>
          <a:p>
            <a:fld id="{EC9ED65D-F265-40F5-BCB5-A1BF9EDFFCB3}" type="datetimeFigureOut">
              <a:rPr lang="de-DE" smtClean="0"/>
              <a:t>12.06.2025</a:t>
            </a:fld>
            <a:endParaRPr lang="de-DE"/>
          </a:p>
        </p:txBody>
      </p:sp>
      <p:sp>
        <p:nvSpPr>
          <p:cNvPr id="4" name="Fußzeilenplatzhalter 3">
            <a:extLst>
              <a:ext uri="{FF2B5EF4-FFF2-40B4-BE49-F238E27FC236}">
                <a16:creationId xmlns:a16="http://schemas.microsoft.com/office/drawing/2014/main" id="{41427D89-ABD0-9F0D-DE95-283255F0AA22}"/>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68887768-EA7B-2802-CA5D-9EAC4E677651}"/>
              </a:ext>
            </a:extLst>
          </p:cNvPr>
          <p:cNvSpPr>
            <a:spLocks noGrp="1"/>
          </p:cNvSpPr>
          <p:nvPr>
            <p:ph type="sldNum" sz="quarter" idx="12"/>
          </p:nvPr>
        </p:nvSpPr>
        <p:spPr/>
        <p:txBody>
          <a:bodyPr/>
          <a:lstStyle/>
          <a:p>
            <a:fld id="{8F4C05D5-9C26-4E1E-8946-701995A09E6C}" type="slidenum">
              <a:rPr lang="de-DE" smtClean="0"/>
              <a:t>‹#›</a:t>
            </a:fld>
            <a:endParaRPr lang="de-DE"/>
          </a:p>
        </p:txBody>
      </p:sp>
    </p:spTree>
    <p:extLst>
      <p:ext uri="{BB962C8B-B14F-4D97-AF65-F5344CB8AC3E}">
        <p14:creationId xmlns:p14="http://schemas.microsoft.com/office/powerpoint/2010/main" val="714285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23AC728-F729-374A-C679-894EA28F3A9B}"/>
              </a:ext>
            </a:extLst>
          </p:cNvPr>
          <p:cNvSpPr>
            <a:spLocks noGrp="1"/>
          </p:cNvSpPr>
          <p:nvPr>
            <p:ph type="dt" sz="half" idx="10"/>
          </p:nvPr>
        </p:nvSpPr>
        <p:spPr/>
        <p:txBody>
          <a:bodyPr/>
          <a:lstStyle/>
          <a:p>
            <a:fld id="{EC9ED65D-F265-40F5-BCB5-A1BF9EDFFCB3}" type="datetimeFigureOut">
              <a:rPr lang="de-DE" smtClean="0"/>
              <a:t>12.06.2025</a:t>
            </a:fld>
            <a:endParaRPr lang="de-DE"/>
          </a:p>
        </p:txBody>
      </p:sp>
      <p:sp>
        <p:nvSpPr>
          <p:cNvPr id="3" name="Fußzeilenplatzhalter 2">
            <a:extLst>
              <a:ext uri="{FF2B5EF4-FFF2-40B4-BE49-F238E27FC236}">
                <a16:creationId xmlns:a16="http://schemas.microsoft.com/office/drawing/2014/main" id="{966C2390-7C3F-C763-F571-541C78339B0E}"/>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EB363F3-B370-3D93-6411-BA2EEB6BD68B}"/>
              </a:ext>
            </a:extLst>
          </p:cNvPr>
          <p:cNvSpPr>
            <a:spLocks noGrp="1"/>
          </p:cNvSpPr>
          <p:nvPr>
            <p:ph type="sldNum" sz="quarter" idx="12"/>
          </p:nvPr>
        </p:nvSpPr>
        <p:spPr/>
        <p:txBody>
          <a:bodyPr/>
          <a:lstStyle/>
          <a:p>
            <a:fld id="{8F4C05D5-9C26-4E1E-8946-701995A09E6C}" type="slidenum">
              <a:rPr lang="de-DE" smtClean="0"/>
              <a:t>‹#›</a:t>
            </a:fld>
            <a:endParaRPr lang="de-DE"/>
          </a:p>
        </p:txBody>
      </p:sp>
    </p:spTree>
    <p:extLst>
      <p:ext uri="{BB962C8B-B14F-4D97-AF65-F5344CB8AC3E}">
        <p14:creationId xmlns:p14="http://schemas.microsoft.com/office/powerpoint/2010/main" val="3133697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02422C-32DF-1823-5D43-43BD7750462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1BF023CE-D992-A799-F09F-5E3BEC5C9F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53C429C2-19C2-9C6B-3B52-02E1BAA2B0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5C89823-74BE-1C86-1BFC-7C7A03D7EA7D}"/>
              </a:ext>
            </a:extLst>
          </p:cNvPr>
          <p:cNvSpPr>
            <a:spLocks noGrp="1"/>
          </p:cNvSpPr>
          <p:nvPr>
            <p:ph type="dt" sz="half" idx="10"/>
          </p:nvPr>
        </p:nvSpPr>
        <p:spPr/>
        <p:txBody>
          <a:bodyPr/>
          <a:lstStyle/>
          <a:p>
            <a:fld id="{EC9ED65D-F265-40F5-BCB5-A1BF9EDFFCB3}" type="datetimeFigureOut">
              <a:rPr lang="de-DE" smtClean="0"/>
              <a:t>12.06.2025</a:t>
            </a:fld>
            <a:endParaRPr lang="de-DE"/>
          </a:p>
        </p:txBody>
      </p:sp>
      <p:sp>
        <p:nvSpPr>
          <p:cNvPr id="6" name="Fußzeilenplatzhalter 5">
            <a:extLst>
              <a:ext uri="{FF2B5EF4-FFF2-40B4-BE49-F238E27FC236}">
                <a16:creationId xmlns:a16="http://schemas.microsoft.com/office/drawing/2014/main" id="{979ABE4E-B487-32A5-A73F-450A0A82A12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C0FEF34-48D3-BFFF-D67E-217581CFC72F}"/>
              </a:ext>
            </a:extLst>
          </p:cNvPr>
          <p:cNvSpPr>
            <a:spLocks noGrp="1"/>
          </p:cNvSpPr>
          <p:nvPr>
            <p:ph type="sldNum" sz="quarter" idx="12"/>
          </p:nvPr>
        </p:nvSpPr>
        <p:spPr/>
        <p:txBody>
          <a:bodyPr/>
          <a:lstStyle/>
          <a:p>
            <a:fld id="{8F4C05D5-9C26-4E1E-8946-701995A09E6C}" type="slidenum">
              <a:rPr lang="de-DE" smtClean="0"/>
              <a:t>‹#›</a:t>
            </a:fld>
            <a:endParaRPr lang="de-DE"/>
          </a:p>
        </p:txBody>
      </p:sp>
    </p:spTree>
    <p:extLst>
      <p:ext uri="{BB962C8B-B14F-4D97-AF65-F5344CB8AC3E}">
        <p14:creationId xmlns:p14="http://schemas.microsoft.com/office/powerpoint/2010/main" val="3205399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9594A9-FD86-A40B-155A-C1CBA263D68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91671D9F-E52C-79D2-064F-A4C86D0E05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06FE0D0-464B-FCA3-989D-C535702AFF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BBF90A6-89C2-EE82-9FF5-946F12CA006D}"/>
              </a:ext>
            </a:extLst>
          </p:cNvPr>
          <p:cNvSpPr>
            <a:spLocks noGrp="1"/>
          </p:cNvSpPr>
          <p:nvPr>
            <p:ph type="dt" sz="half" idx="10"/>
          </p:nvPr>
        </p:nvSpPr>
        <p:spPr/>
        <p:txBody>
          <a:bodyPr/>
          <a:lstStyle/>
          <a:p>
            <a:fld id="{EC9ED65D-F265-40F5-BCB5-A1BF9EDFFCB3}" type="datetimeFigureOut">
              <a:rPr lang="de-DE" smtClean="0"/>
              <a:t>12.06.2025</a:t>
            </a:fld>
            <a:endParaRPr lang="de-DE"/>
          </a:p>
        </p:txBody>
      </p:sp>
      <p:sp>
        <p:nvSpPr>
          <p:cNvPr id="6" name="Fußzeilenplatzhalter 5">
            <a:extLst>
              <a:ext uri="{FF2B5EF4-FFF2-40B4-BE49-F238E27FC236}">
                <a16:creationId xmlns:a16="http://schemas.microsoft.com/office/drawing/2014/main" id="{4B33C2FD-E4CB-BBE1-3690-7F47746829E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A0D8C81-29B9-5DE0-C2D3-F341107D1065}"/>
              </a:ext>
            </a:extLst>
          </p:cNvPr>
          <p:cNvSpPr>
            <a:spLocks noGrp="1"/>
          </p:cNvSpPr>
          <p:nvPr>
            <p:ph type="sldNum" sz="quarter" idx="12"/>
          </p:nvPr>
        </p:nvSpPr>
        <p:spPr/>
        <p:txBody>
          <a:bodyPr/>
          <a:lstStyle/>
          <a:p>
            <a:fld id="{8F4C05D5-9C26-4E1E-8946-701995A09E6C}" type="slidenum">
              <a:rPr lang="de-DE" smtClean="0"/>
              <a:t>‹#›</a:t>
            </a:fld>
            <a:endParaRPr lang="de-DE"/>
          </a:p>
        </p:txBody>
      </p:sp>
    </p:spTree>
    <p:extLst>
      <p:ext uri="{BB962C8B-B14F-4D97-AF65-F5344CB8AC3E}">
        <p14:creationId xmlns:p14="http://schemas.microsoft.com/office/powerpoint/2010/main" val="160326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4A7AC0F-B5AF-7907-1019-AD3EED2E8C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914A724-0ED2-C8A4-9B9E-AD8C228295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342617C-B8FB-0176-520A-3F733A4709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C9ED65D-F265-40F5-BCB5-A1BF9EDFFCB3}" type="datetimeFigureOut">
              <a:rPr lang="de-DE" smtClean="0"/>
              <a:t>12.06.2025</a:t>
            </a:fld>
            <a:endParaRPr lang="de-DE"/>
          </a:p>
        </p:txBody>
      </p:sp>
      <p:sp>
        <p:nvSpPr>
          <p:cNvPr id="5" name="Fußzeilenplatzhalter 4">
            <a:extLst>
              <a:ext uri="{FF2B5EF4-FFF2-40B4-BE49-F238E27FC236}">
                <a16:creationId xmlns:a16="http://schemas.microsoft.com/office/drawing/2014/main" id="{200057F3-D714-0E54-C531-784C969B84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37870482-A5FC-4A50-4EA9-09C59858F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F4C05D5-9C26-4E1E-8946-701995A09E6C}" type="slidenum">
              <a:rPr lang="de-DE" smtClean="0"/>
              <a:t>‹#›</a:t>
            </a:fld>
            <a:endParaRPr lang="de-DE"/>
          </a:p>
        </p:txBody>
      </p:sp>
    </p:spTree>
    <p:extLst>
      <p:ext uri="{BB962C8B-B14F-4D97-AF65-F5344CB8AC3E}">
        <p14:creationId xmlns:p14="http://schemas.microsoft.com/office/powerpoint/2010/main" val="538886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10265F-7D65-A804-027B-0D8AFF41BB1E}"/>
              </a:ext>
            </a:extLst>
          </p:cNvPr>
          <p:cNvSpPr>
            <a:spLocks noGrp="1"/>
          </p:cNvSpPr>
          <p:nvPr>
            <p:ph type="title"/>
          </p:nvPr>
        </p:nvSpPr>
        <p:spPr/>
        <p:txBody>
          <a:bodyPr>
            <a:normAutofit/>
          </a:bodyPr>
          <a:lstStyle/>
          <a:p>
            <a:r>
              <a:rPr lang="de-DE" sz="3600" dirty="0"/>
              <a:t>Project </a:t>
            </a:r>
            <a:r>
              <a:rPr lang="de-DE" sz="3600" dirty="0" err="1"/>
              <a:t>Overview</a:t>
            </a:r>
            <a:r>
              <a:rPr lang="de-DE" sz="3600" dirty="0"/>
              <a:t> &amp; </a:t>
            </a:r>
            <a:r>
              <a:rPr lang="de-DE" sz="3600" dirty="0" err="1"/>
              <a:t>Your</a:t>
            </a:r>
            <a:r>
              <a:rPr lang="de-DE" sz="3600" dirty="0"/>
              <a:t> </a:t>
            </a:r>
            <a:r>
              <a:rPr lang="de-DE" sz="3600" dirty="0" err="1"/>
              <a:t>Role</a:t>
            </a:r>
            <a:endParaRPr lang="de-DE" sz="3600" dirty="0"/>
          </a:p>
        </p:txBody>
      </p:sp>
      <p:sp>
        <p:nvSpPr>
          <p:cNvPr id="3" name="Inhaltsplatzhalter 2">
            <a:extLst>
              <a:ext uri="{FF2B5EF4-FFF2-40B4-BE49-F238E27FC236}">
                <a16:creationId xmlns:a16="http://schemas.microsoft.com/office/drawing/2014/main" id="{5CF3935F-E7B8-38E9-0485-9EE271F8883F}"/>
              </a:ext>
            </a:extLst>
          </p:cNvPr>
          <p:cNvSpPr>
            <a:spLocks noGrp="1"/>
          </p:cNvSpPr>
          <p:nvPr>
            <p:ph idx="1"/>
          </p:nvPr>
        </p:nvSpPr>
        <p:spPr/>
        <p:txBody>
          <a:bodyPr vert="horz" lIns="91440" tIns="45720" rIns="91440" bIns="45720" rtlCol="0" anchor="t">
            <a:normAutofit fontScale="92500" lnSpcReduction="10000"/>
          </a:bodyPr>
          <a:lstStyle/>
          <a:p>
            <a:r>
              <a:rPr lang="en-US" sz="1800" b="1" dirty="0"/>
              <a:t>Interactive Stock Valuation Dashboard (Reverse FCFF + Monte Carlo Simulation)</a:t>
            </a:r>
          </a:p>
          <a:p>
            <a:pPr marL="0" indent="0">
              <a:buNone/>
            </a:pPr>
            <a:endParaRPr lang="en-US" sz="1200" b="1" dirty="0"/>
          </a:p>
          <a:p>
            <a:pPr>
              <a:buNone/>
            </a:pPr>
            <a:r>
              <a:rPr lang="en-US" sz="1400" b="1" dirty="0"/>
              <a:t>Project Goal:</a:t>
            </a:r>
          </a:p>
          <a:p>
            <a:pPr>
              <a:buNone/>
            </a:pPr>
            <a:r>
              <a:rPr lang="en-US" sz="1400" dirty="0"/>
              <a:t>We want to build a modern, multi-tab Python dashboard that allows users to:</a:t>
            </a:r>
          </a:p>
          <a:p>
            <a:pPr>
              <a:buFont typeface="Arial" panose="020B0604020202020204" pitchFamily="34" charset="0"/>
              <a:buChar char="•"/>
            </a:pPr>
            <a:r>
              <a:rPr lang="en-US" sz="1400" dirty="0"/>
              <a:t>Analyze and value a selected stock (only: Microsoft or NVIDIA)</a:t>
            </a:r>
          </a:p>
          <a:p>
            <a:pPr>
              <a:buFont typeface="Arial" panose="020B0604020202020204" pitchFamily="34" charset="0"/>
              <a:buChar char="•"/>
            </a:pPr>
            <a:r>
              <a:rPr lang="en-US" sz="1400" dirty="0"/>
              <a:t>Adjust key financial assumptions</a:t>
            </a:r>
          </a:p>
          <a:p>
            <a:pPr>
              <a:buFont typeface="Arial" panose="020B0604020202020204" pitchFamily="34" charset="0"/>
              <a:buChar char="•"/>
            </a:pPr>
            <a:r>
              <a:rPr lang="en-US" sz="1400" dirty="0"/>
              <a:t>Visualize historical financials, a Sankey flow chart, and Monte Carlo results</a:t>
            </a:r>
          </a:p>
          <a:p>
            <a:pPr>
              <a:buFont typeface="Arial" panose="020B0604020202020204" pitchFamily="34" charset="0"/>
              <a:buChar char="•"/>
            </a:pPr>
            <a:endParaRPr lang="en-US" sz="1200" dirty="0"/>
          </a:p>
          <a:p>
            <a:pPr>
              <a:buNone/>
            </a:pPr>
            <a:r>
              <a:rPr lang="en-US" sz="1400" b="1" dirty="0"/>
              <a:t>Your Task as Developer:</a:t>
            </a:r>
          </a:p>
          <a:p>
            <a:r>
              <a:rPr lang="en-US" sz="1400" dirty="0"/>
              <a:t>You will develop a fully functional, clean, modern, </a:t>
            </a:r>
            <a:r>
              <a:rPr lang="en-US" sz="1400" b="1" dirty="0"/>
              <a:t>and highly user-friendly </a:t>
            </a:r>
            <a:r>
              <a:rPr lang="en-US" sz="1400" dirty="0"/>
              <a:t>GUI (in Python)</a:t>
            </a:r>
          </a:p>
          <a:p>
            <a:r>
              <a:rPr lang="en-US" sz="1400" dirty="0"/>
              <a:t>All functions and calculations are already implemented and provided </a:t>
            </a:r>
            <a:br>
              <a:rPr lang="en-US" sz="1400" dirty="0"/>
            </a:br>
            <a:r>
              <a:rPr lang="en-US" sz="1400" dirty="0"/>
              <a:t>— your main task is the </a:t>
            </a:r>
            <a:r>
              <a:rPr lang="en-US" sz="1400" b="1" dirty="0"/>
              <a:t>GUI design and integration</a:t>
            </a:r>
            <a:r>
              <a:rPr lang="en-US" sz="1400" dirty="0"/>
              <a:t>.</a:t>
            </a:r>
          </a:p>
          <a:p>
            <a:r>
              <a:rPr lang="en-US" sz="1400" dirty="0">
                <a:highlight>
                  <a:srgbClr val="FFFF00"/>
                </a:highlight>
              </a:rPr>
              <a:t>These slides are only meant to outline what needs to be implemented – the actual design, layout, and styling is up to you.</a:t>
            </a:r>
            <a:br>
              <a:rPr lang="en-US" sz="1400" dirty="0">
                <a:highlight>
                  <a:srgbClr val="FFFF00"/>
                </a:highlight>
              </a:rPr>
            </a:br>
            <a:r>
              <a:rPr lang="en-US" sz="1400" dirty="0">
                <a:highlight>
                  <a:srgbClr val="FFFF00"/>
                </a:highlight>
              </a:rPr>
              <a:t> If you have better or more elegant UI ideas, feel free to propose them and discuss with us.</a:t>
            </a:r>
          </a:p>
          <a:p>
            <a:endParaRPr lang="en-US" sz="1400" dirty="0">
              <a:highlight>
                <a:srgbClr val="FFFF00"/>
              </a:highlight>
            </a:endParaRPr>
          </a:p>
          <a:p>
            <a:r>
              <a:rPr lang="en-US" sz="1400" dirty="0"/>
              <a:t>All sentences highlighted in </a:t>
            </a:r>
            <a:r>
              <a:rPr lang="en-US" sz="1400" dirty="0">
                <a:highlight>
                  <a:srgbClr val="0000FF"/>
                </a:highlight>
              </a:rPr>
              <a:t>dark blue </a:t>
            </a:r>
            <a:r>
              <a:rPr lang="en-US" sz="1400" dirty="0"/>
              <a:t>should be used exactly as written – please </a:t>
            </a:r>
            <a:r>
              <a:rPr lang="en-US" sz="1400" b="1" dirty="0"/>
              <a:t>copy them 1:1 into the interface or layout.</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pPr marL="0" indent="0">
              <a:buNone/>
            </a:pPr>
            <a:endParaRPr lang="en-US" sz="1200" dirty="0"/>
          </a:p>
          <a:p>
            <a:endParaRPr lang="en-US" sz="1200" dirty="0"/>
          </a:p>
          <a:p>
            <a:endParaRPr lang="de-DE" dirty="0"/>
          </a:p>
        </p:txBody>
      </p:sp>
    </p:spTree>
    <p:extLst>
      <p:ext uri="{BB962C8B-B14F-4D97-AF65-F5344CB8AC3E}">
        <p14:creationId xmlns:p14="http://schemas.microsoft.com/office/powerpoint/2010/main" val="3587016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68AD7-7D0E-B151-2013-42740368758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92CBBD9-5CF5-E30C-807B-2DE3A56F0525}"/>
              </a:ext>
            </a:extLst>
          </p:cNvPr>
          <p:cNvSpPr>
            <a:spLocks noGrp="1"/>
          </p:cNvSpPr>
          <p:nvPr>
            <p:ph type="title"/>
          </p:nvPr>
        </p:nvSpPr>
        <p:spPr/>
        <p:txBody>
          <a:bodyPr/>
          <a:lstStyle/>
          <a:p>
            <a:r>
              <a:rPr lang="en-US" sz="4400" dirty="0"/>
              <a:t>4️⃣ Monte Carlo Simulation</a:t>
            </a:r>
            <a:endParaRPr lang="de-DE" dirty="0"/>
          </a:p>
        </p:txBody>
      </p:sp>
      <p:pic>
        <p:nvPicPr>
          <p:cNvPr id="5" name="Inhaltsplatzhalter 4" descr="Ein Bild, das Text, Screenshot, Diagramm enthält.&#10;&#10;KI-generierte Inhalte können fehlerhaft sein.">
            <a:extLst>
              <a:ext uri="{FF2B5EF4-FFF2-40B4-BE49-F238E27FC236}">
                <a16:creationId xmlns:a16="http://schemas.microsoft.com/office/drawing/2014/main" id="{E1A2E3AA-5C34-2F08-BD8F-79D2A278B4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8502" y="3417025"/>
            <a:ext cx="4463098" cy="2231549"/>
          </a:xfrm>
        </p:spPr>
      </p:pic>
      <p:pic>
        <p:nvPicPr>
          <p:cNvPr id="7" name="Grafik 6" descr="Ein Bild, das Text, Quittung, Reihe, Zahl enthält.&#10;&#10;KI-generierte Inhalte können fehlerhaft sein.">
            <a:extLst>
              <a:ext uri="{FF2B5EF4-FFF2-40B4-BE49-F238E27FC236}">
                <a16:creationId xmlns:a16="http://schemas.microsoft.com/office/drawing/2014/main" id="{44E0EA5C-57D4-A777-F4A5-C97F3F1F5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9468" y="2984699"/>
            <a:ext cx="2299660" cy="2525026"/>
          </a:xfrm>
          <a:prstGeom prst="rect">
            <a:avLst/>
          </a:prstGeom>
        </p:spPr>
      </p:pic>
      <p:sp>
        <p:nvSpPr>
          <p:cNvPr id="9" name="Textfeld 8">
            <a:extLst>
              <a:ext uri="{FF2B5EF4-FFF2-40B4-BE49-F238E27FC236}">
                <a16:creationId xmlns:a16="http://schemas.microsoft.com/office/drawing/2014/main" id="{56D9D7EB-C2AA-C1AC-0873-A2BB92A9DF7C}"/>
              </a:ext>
            </a:extLst>
          </p:cNvPr>
          <p:cNvSpPr txBox="1"/>
          <p:nvPr/>
        </p:nvSpPr>
        <p:spPr>
          <a:xfrm>
            <a:off x="6402125" y="5864940"/>
            <a:ext cx="6096000" cy="923330"/>
          </a:xfrm>
          <a:prstGeom prst="rect">
            <a:avLst/>
          </a:prstGeom>
          <a:noFill/>
        </p:spPr>
        <p:txBody>
          <a:bodyPr wrap="square">
            <a:spAutoFit/>
          </a:bodyPr>
          <a:lstStyle/>
          <a:p>
            <a:r>
              <a:rPr lang="en-US" dirty="0"/>
              <a:t>You are free to </a:t>
            </a:r>
            <a:r>
              <a:rPr lang="en-US" b="1" dirty="0">
                <a:highlight>
                  <a:srgbClr val="FFFF00"/>
                </a:highlight>
              </a:rPr>
              <a:t>customize the appearance of the graphs</a:t>
            </a:r>
            <a:r>
              <a:rPr lang="en-US" dirty="0">
                <a:highlight>
                  <a:srgbClr val="FFFF00"/>
                </a:highlight>
              </a:rPr>
              <a:t> </a:t>
            </a:r>
            <a:r>
              <a:rPr lang="en-US" dirty="0"/>
              <a:t>(layout, colors, labels, fonts etc.) as long as they remain clear and readable.</a:t>
            </a:r>
            <a:endParaRPr lang="de-DE" dirty="0"/>
          </a:p>
        </p:txBody>
      </p:sp>
      <p:sp>
        <p:nvSpPr>
          <p:cNvPr id="11" name="Textfeld 10">
            <a:extLst>
              <a:ext uri="{FF2B5EF4-FFF2-40B4-BE49-F238E27FC236}">
                <a16:creationId xmlns:a16="http://schemas.microsoft.com/office/drawing/2014/main" id="{D2A22138-50D4-49D1-F2EF-3E5C4DE31266}"/>
              </a:ext>
            </a:extLst>
          </p:cNvPr>
          <p:cNvSpPr txBox="1"/>
          <p:nvPr/>
        </p:nvSpPr>
        <p:spPr>
          <a:xfrm>
            <a:off x="714935" y="1684700"/>
            <a:ext cx="6094378" cy="369332"/>
          </a:xfrm>
          <a:prstGeom prst="rect">
            <a:avLst/>
          </a:prstGeom>
          <a:noFill/>
        </p:spPr>
        <p:txBody>
          <a:bodyPr wrap="square">
            <a:spAutoFit/>
          </a:bodyPr>
          <a:lstStyle/>
          <a:p>
            <a:r>
              <a:rPr lang="de-DE" dirty="0">
                <a:highlight>
                  <a:srgbClr val="0000FF"/>
                </a:highlight>
              </a:rPr>
              <a:t>Monte Carlo Simulation – NVIDIA</a:t>
            </a:r>
          </a:p>
        </p:txBody>
      </p:sp>
      <p:pic>
        <p:nvPicPr>
          <p:cNvPr id="12" name="Grafik 11">
            <a:extLst>
              <a:ext uri="{FF2B5EF4-FFF2-40B4-BE49-F238E27FC236}">
                <a16:creationId xmlns:a16="http://schemas.microsoft.com/office/drawing/2014/main" id="{863950B0-350C-000A-1344-6A1D065310C3}"/>
              </a:ext>
            </a:extLst>
          </p:cNvPr>
          <p:cNvPicPr>
            <a:picLocks noChangeAspect="1"/>
          </p:cNvPicPr>
          <p:nvPr/>
        </p:nvPicPr>
        <p:blipFill>
          <a:blip r:embed="rId4"/>
          <a:srcRect l="69" t="53357" r="-69" b="32623"/>
          <a:stretch/>
        </p:blipFill>
        <p:spPr>
          <a:xfrm>
            <a:off x="342516" y="2690336"/>
            <a:ext cx="5555876" cy="519288"/>
          </a:xfrm>
          <a:prstGeom prst="rect">
            <a:avLst/>
          </a:prstGeom>
        </p:spPr>
      </p:pic>
      <p:sp>
        <p:nvSpPr>
          <p:cNvPr id="13" name="Textfeld 12">
            <a:extLst>
              <a:ext uri="{FF2B5EF4-FFF2-40B4-BE49-F238E27FC236}">
                <a16:creationId xmlns:a16="http://schemas.microsoft.com/office/drawing/2014/main" id="{D8CD59F1-45A7-F9B0-1057-7618946A3FD0}"/>
              </a:ext>
            </a:extLst>
          </p:cNvPr>
          <p:cNvSpPr txBox="1"/>
          <p:nvPr/>
        </p:nvSpPr>
        <p:spPr>
          <a:xfrm>
            <a:off x="718502" y="2063049"/>
            <a:ext cx="7948972" cy="646331"/>
          </a:xfrm>
          <a:prstGeom prst="rect">
            <a:avLst/>
          </a:prstGeom>
          <a:noFill/>
        </p:spPr>
        <p:txBody>
          <a:bodyPr wrap="square" lIns="91440" tIns="45720" rIns="91440" bIns="45720" rtlCol="0" anchor="t">
            <a:spAutoFit/>
          </a:bodyPr>
          <a:lstStyle/>
          <a:p>
            <a:r>
              <a:rPr lang="de-DE" dirty="0">
                <a:highlight>
                  <a:srgbClr val="0000FF"/>
                </a:highlight>
              </a:rPr>
              <a:t>Enter </a:t>
            </a:r>
            <a:r>
              <a:rPr lang="de-DE" dirty="0" err="1">
                <a:highlight>
                  <a:srgbClr val="0000FF"/>
                </a:highlight>
              </a:rPr>
              <a:t>the</a:t>
            </a:r>
            <a:r>
              <a:rPr lang="de-DE" dirty="0">
                <a:highlight>
                  <a:srgbClr val="0000FF"/>
                </a:highlight>
              </a:rPr>
              <a:t> </a:t>
            </a:r>
            <a:r>
              <a:rPr lang="de-DE" dirty="0" err="1">
                <a:highlight>
                  <a:srgbClr val="0000FF"/>
                </a:highlight>
              </a:rPr>
              <a:t>number</a:t>
            </a:r>
            <a:r>
              <a:rPr lang="de-DE" dirty="0">
                <a:highlight>
                  <a:srgbClr val="0000FF"/>
                </a:highlight>
              </a:rPr>
              <a:t> </a:t>
            </a:r>
            <a:r>
              <a:rPr lang="de-DE" dirty="0" err="1">
                <a:highlight>
                  <a:srgbClr val="0000FF"/>
                </a:highlight>
              </a:rPr>
              <a:t>of</a:t>
            </a:r>
            <a:r>
              <a:rPr lang="de-DE" dirty="0">
                <a:highlight>
                  <a:srgbClr val="0000FF"/>
                </a:highlight>
              </a:rPr>
              <a:t> </a:t>
            </a:r>
            <a:r>
              <a:rPr lang="de-DE" dirty="0" err="1">
                <a:highlight>
                  <a:srgbClr val="0000FF"/>
                </a:highlight>
              </a:rPr>
              <a:t>simulations</a:t>
            </a:r>
            <a:r>
              <a:rPr lang="de-DE" dirty="0">
                <a:highlight>
                  <a:srgbClr val="0000FF"/>
                </a:highlight>
              </a:rPr>
              <a:t> and press </a:t>
            </a:r>
            <a:r>
              <a:rPr lang="de-DE" dirty="0" err="1">
                <a:highlight>
                  <a:srgbClr val="0000FF"/>
                </a:highlight>
              </a:rPr>
              <a:t>the</a:t>
            </a:r>
            <a:r>
              <a:rPr lang="de-DE" dirty="0">
                <a:highlight>
                  <a:srgbClr val="0000FF"/>
                </a:highlight>
              </a:rPr>
              <a:t> </a:t>
            </a:r>
            <a:r>
              <a:rPr lang="de-DE" dirty="0" err="1">
                <a:highlight>
                  <a:srgbClr val="0000FF"/>
                </a:highlight>
              </a:rPr>
              <a:t>button</a:t>
            </a:r>
            <a:r>
              <a:rPr lang="de-DE" dirty="0">
                <a:highlight>
                  <a:srgbClr val="0000FF"/>
                </a:highlight>
              </a:rPr>
              <a:t> </a:t>
            </a:r>
            <a:r>
              <a:rPr lang="de-DE" dirty="0" err="1">
                <a:highlight>
                  <a:srgbClr val="0000FF"/>
                </a:highlight>
              </a:rPr>
              <a:t>below</a:t>
            </a:r>
            <a:r>
              <a:rPr lang="de-DE" dirty="0">
                <a:highlight>
                  <a:srgbClr val="0000FF"/>
                </a:highlight>
              </a:rPr>
              <a:t> </a:t>
            </a:r>
            <a:r>
              <a:rPr lang="de-DE" dirty="0" err="1">
                <a:highlight>
                  <a:srgbClr val="0000FF"/>
                </a:highlight>
              </a:rPr>
              <a:t>to</a:t>
            </a:r>
            <a:r>
              <a:rPr lang="de-DE" dirty="0">
                <a:highlight>
                  <a:srgbClr val="0000FF"/>
                </a:highlight>
              </a:rPr>
              <a:t> perform a </a:t>
            </a:r>
            <a:r>
              <a:rPr lang="de-DE" dirty="0" err="1">
                <a:highlight>
                  <a:srgbClr val="0000FF"/>
                </a:highlight>
              </a:rPr>
              <a:t>valuation</a:t>
            </a:r>
            <a:r>
              <a:rPr lang="de-DE" dirty="0">
                <a:highlight>
                  <a:srgbClr val="0000FF"/>
                </a:highlight>
              </a:rPr>
              <a:t> </a:t>
            </a:r>
            <a:r>
              <a:rPr lang="de-DE" dirty="0" err="1">
                <a:highlight>
                  <a:srgbClr val="0000FF"/>
                </a:highlight>
              </a:rPr>
              <a:t>of</a:t>
            </a:r>
            <a:r>
              <a:rPr lang="de-DE" dirty="0">
                <a:highlight>
                  <a:srgbClr val="0000FF"/>
                </a:highlight>
              </a:rPr>
              <a:t> NVIDIA (26.02.2025)  </a:t>
            </a:r>
            <a:r>
              <a:rPr lang="de-DE" dirty="0" err="1">
                <a:highlight>
                  <a:srgbClr val="0000FF"/>
                </a:highlight>
              </a:rPr>
              <a:t>using</a:t>
            </a:r>
            <a:r>
              <a:rPr lang="de-DE" dirty="0">
                <a:highlight>
                  <a:srgbClr val="0000FF"/>
                </a:highlight>
              </a:rPr>
              <a:t> a Monte Carlo </a:t>
            </a:r>
            <a:r>
              <a:rPr lang="de-DE" dirty="0" err="1">
                <a:highlight>
                  <a:srgbClr val="0000FF"/>
                </a:highlight>
              </a:rPr>
              <a:t>approach</a:t>
            </a:r>
            <a:endParaRPr lang="de-DE" dirty="0">
              <a:highlight>
                <a:srgbClr val="0000FF"/>
              </a:highlight>
            </a:endParaRPr>
          </a:p>
        </p:txBody>
      </p:sp>
    </p:spTree>
    <p:extLst>
      <p:ext uri="{BB962C8B-B14F-4D97-AF65-F5344CB8AC3E}">
        <p14:creationId xmlns:p14="http://schemas.microsoft.com/office/powerpoint/2010/main" val="1640338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244D0-B851-C0DC-7435-86FCEC9D25C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10EE94E-EC99-16AE-01C9-F9F7817C8044}"/>
              </a:ext>
            </a:extLst>
          </p:cNvPr>
          <p:cNvSpPr>
            <a:spLocks noGrp="1"/>
          </p:cNvSpPr>
          <p:nvPr>
            <p:ph type="title"/>
          </p:nvPr>
        </p:nvSpPr>
        <p:spPr>
          <a:xfrm>
            <a:off x="838200" y="441140"/>
            <a:ext cx="10515600" cy="1325563"/>
          </a:xfrm>
        </p:spPr>
        <p:txBody>
          <a:bodyPr/>
          <a:lstStyle/>
          <a:p>
            <a:r>
              <a:rPr lang="en-US" sz="4400" dirty="0"/>
              <a:t>5️⃣ </a:t>
            </a:r>
            <a:r>
              <a:rPr lang="en-US" sz="4400" b="1" dirty="0"/>
              <a:t>Story Behind the Numbers</a:t>
            </a:r>
            <a:endParaRPr lang="de-DE" dirty="0"/>
          </a:p>
        </p:txBody>
      </p:sp>
      <p:pic>
        <p:nvPicPr>
          <p:cNvPr id="5" name="Inhaltsplatzhalter 4">
            <a:extLst>
              <a:ext uri="{FF2B5EF4-FFF2-40B4-BE49-F238E27FC236}">
                <a16:creationId xmlns:a16="http://schemas.microsoft.com/office/drawing/2014/main" id="{D98089F4-F315-2C85-A042-8E17932ABB8E}"/>
              </a:ext>
            </a:extLst>
          </p:cNvPr>
          <p:cNvPicPr>
            <a:picLocks noGrp="1" noChangeAspect="1"/>
          </p:cNvPicPr>
          <p:nvPr>
            <p:ph idx="1"/>
          </p:nvPr>
        </p:nvPicPr>
        <p:blipFill>
          <a:blip r:embed="rId2"/>
          <a:srcRect t="4616" b="67983"/>
          <a:stretch/>
        </p:blipFill>
        <p:spPr>
          <a:xfrm>
            <a:off x="591789" y="2245658"/>
            <a:ext cx="1972117" cy="1016739"/>
          </a:xfrm>
        </p:spPr>
      </p:pic>
      <p:pic>
        <p:nvPicPr>
          <p:cNvPr id="7" name="Grafik 6">
            <a:extLst>
              <a:ext uri="{FF2B5EF4-FFF2-40B4-BE49-F238E27FC236}">
                <a16:creationId xmlns:a16="http://schemas.microsoft.com/office/drawing/2014/main" id="{7AF9CEC6-DF71-D749-E44C-D8639F169AD7}"/>
              </a:ext>
            </a:extLst>
          </p:cNvPr>
          <p:cNvPicPr>
            <a:picLocks noChangeAspect="1"/>
          </p:cNvPicPr>
          <p:nvPr/>
        </p:nvPicPr>
        <p:blipFill>
          <a:blip r:embed="rId2"/>
          <a:srcRect l="5150" t="35598" r="-5150" b="34253"/>
          <a:stretch/>
        </p:blipFill>
        <p:spPr>
          <a:xfrm>
            <a:off x="591789" y="4360489"/>
            <a:ext cx="2063877" cy="1170735"/>
          </a:xfrm>
          <a:prstGeom prst="rect">
            <a:avLst/>
          </a:prstGeom>
        </p:spPr>
      </p:pic>
      <p:pic>
        <p:nvPicPr>
          <p:cNvPr id="9" name="Grafik 8">
            <a:extLst>
              <a:ext uri="{FF2B5EF4-FFF2-40B4-BE49-F238E27FC236}">
                <a16:creationId xmlns:a16="http://schemas.microsoft.com/office/drawing/2014/main" id="{D4DAE8B8-D8F4-11E4-61E0-2B74AA847F22}"/>
              </a:ext>
            </a:extLst>
          </p:cNvPr>
          <p:cNvPicPr>
            <a:picLocks noChangeAspect="1"/>
          </p:cNvPicPr>
          <p:nvPr/>
        </p:nvPicPr>
        <p:blipFill>
          <a:blip r:embed="rId2"/>
          <a:srcRect t="69852"/>
          <a:stretch/>
        </p:blipFill>
        <p:spPr>
          <a:xfrm>
            <a:off x="5742163" y="2204991"/>
            <a:ext cx="2157792" cy="1224009"/>
          </a:xfrm>
          <a:prstGeom prst="rect">
            <a:avLst/>
          </a:prstGeom>
        </p:spPr>
      </p:pic>
      <p:pic>
        <p:nvPicPr>
          <p:cNvPr id="12" name="Inhaltsplatzhalter 4">
            <a:extLst>
              <a:ext uri="{FF2B5EF4-FFF2-40B4-BE49-F238E27FC236}">
                <a16:creationId xmlns:a16="http://schemas.microsoft.com/office/drawing/2014/main" id="{64923CE9-4D38-7BCE-E986-8F1081912E48}"/>
              </a:ext>
            </a:extLst>
          </p:cNvPr>
          <p:cNvPicPr>
            <a:picLocks noChangeAspect="1"/>
          </p:cNvPicPr>
          <p:nvPr/>
        </p:nvPicPr>
        <p:blipFill>
          <a:blip r:embed="rId2"/>
          <a:srcRect t="4616" b="67983"/>
          <a:stretch/>
        </p:blipFill>
        <p:spPr>
          <a:xfrm>
            <a:off x="5742162" y="4519360"/>
            <a:ext cx="2157793" cy="1112466"/>
          </a:xfrm>
          <a:prstGeom prst="rect">
            <a:avLst/>
          </a:prstGeom>
        </p:spPr>
      </p:pic>
      <p:sp>
        <p:nvSpPr>
          <p:cNvPr id="13" name="Textfeld 12">
            <a:extLst>
              <a:ext uri="{FF2B5EF4-FFF2-40B4-BE49-F238E27FC236}">
                <a16:creationId xmlns:a16="http://schemas.microsoft.com/office/drawing/2014/main" id="{C8E08CDA-BF78-7AD0-A125-C00EE38E8823}"/>
              </a:ext>
            </a:extLst>
          </p:cNvPr>
          <p:cNvSpPr txBox="1"/>
          <p:nvPr/>
        </p:nvSpPr>
        <p:spPr>
          <a:xfrm>
            <a:off x="5742162" y="1843220"/>
            <a:ext cx="1701107" cy="276999"/>
          </a:xfrm>
          <a:prstGeom prst="rect">
            <a:avLst/>
          </a:prstGeom>
          <a:noFill/>
        </p:spPr>
        <p:txBody>
          <a:bodyPr wrap="none" rtlCol="0">
            <a:spAutoFit/>
          </a:bodyPr>
          <a:lstStyle/>
          <a:p>
            <a:r>
              <a:rPr lang="de-DE" sz="1200" dirty="0"/>
              <a:t>Input: Revenue Growth</a:t>
            </a:r>
          </a:p>
        </p:txBody>
      </p:sp>
      <p:sp>
        <p:nvSpPr>
          <p:cNvPr id="16" name="Textfeld 15">
            <a:extLst>
              <a:ext uri="{FF2B5EF4-FFF2-40B4-BE49-F238E27FC236}">
                <a16:creationId xmlns:a16="http://schemas.microsoft.com/office/drawing/2014/main" id="{A7B1BE35-90B4-0CFB-6A32-6274E7F253C5}"/>
              </a:ext>
            </a:extLst>
          </p:cNvPr>
          <p:cNvSpPr txBox="1"/>
          <p:nvPr/>
        </p:nvSpPr>
        <p:spPr>
          <a:xfrm>
            <a:off x="591788" y="1927992"/>
            <a:ext cx="1701107" cy="276999"/>
          </a:xfrm>
          <a:prstGeom prst="rect">
            <a:avLst/>
          </a:prstGeom>
          <a:noFill/>
        </p:spPr>
        <p:txBody>
          <a:bodyPr wrap="none" rtlCol="0">
            <a:spAutoFit/>
          </a:bodyPr>
          <a:lstStyle/>
          <a:p>
            <a:r>
              <a:rPr lang="de-DE" sz="1200" dirty="0"/>
              <a:t>Input: Revenue Growth</a:t>
            </a:r>
          </a:p>
        </p:txBody>
      </p:sp>
      <p:sp>
        <p:nvSpPr>
          <p:cNvPr id="17" name="Textfeld 16">
            <a:extLst>
              <a:ext uri="{FF2B5EF4-FFF2-40B4-BE49-F238E27FC236}">
                <a16:creationId xmlns:a16="http://schemas.microsoft.com/office/drawing/2014/main" id="{452C7FD2-AA7F-344F-3F39-DD3CAF8AA45C}"/>
              </a:ext>
            </a:extLst>
          </p:cNvPr>
          <p:cNvSpPr txBox="1"/>
          <p:nvPr/>
        </p:nvSpPr>
        <p:spPr>
          <a:xfrm>
            <a:off x="591789" y="3951330"/>
            <a:ext cx="1701107" cy="276999"/>
          </a:xfrm>
          <a:prstGeom prst="rect">
            <a:avLst/>
          </a:prstGeom>
          <a:noFill/>
        </p:spPr>
        <p:txBody>
          <a:bodyPr wrap="none" rtlCol="0">
            <a:spAutoFit/>
          </a:bodyPr>
          <a:lstStyle/>
          <a:p>
            <a:r>
              <a:rPr lang="de-DE" sz="1200" dirty="0"/>
              <a:t>Input: Revenue Growth</a:t>
            </a:r>
          </a:p>
        </p:txBody>
      </p:sp>
      <p:sp>
        <p:nvSpPr>
          <p:cNvPr id="18" name="Textfeld 17">
            <a:extLst>
              <a:ext uri="{FF2B5EF4-FFF2-40B4-BE49-F238E27FC236}">
                <a16:creationId xmlns:a16="http://schemas.microsoft.com/office/drawing/2014/main" id="{A9D0A453-38D9-497E-9451-60A49F74F6C8}"/>
              </a:ext>
            </a:extLst>
          </p:cNvPr>
          <p:cNvSpPr txBox="1"/>
          <p:nvPr/>
        </p:nvSpPr>
        <p:spPr>
          <a:xfrm>
            <a:off x="5585012" y="4083490"/>
            <a:ext cx="1701107" cy="276999"/>
          </a:xfrm>
          <a:prstGeom prst="rect">
            <a:avLst/>
          </a:prstGeom>
          <a:noFill/>
        </p:spPr>
        <p:txBody>
          <a:bodyPr wrap="none" rtlCol="0">
            <a:spAutoFit/>
          </a:bodyPr>
          <a:lstStyle/>
          <a:p>
            <a:r>
              <a:rPr lang="de-DE" sz="1200" dirty="0"/>
              <a:t>Input: Revenue Growth</a:t>
            </a:r>
          </a:p>
        </p:txBody>
      </p:sp>
      <p:sp>
        <p:nvSpPr>
          <p:cNvPr id="20" name="Textfeld 19">
            <a:extLst>
              <a:ext uri="{FF2B5EF4-FFF2-40B4-BE49-F238E27FC236}">
                <a16:creationId xmlns:a16="http://schemas.microsoft.com/office/drawing/2014/main" id="{CE65F512-B222-4830-A44C-0DBBE818E605}"/>
              </a:ext>
            </a:extLst>
          </p:cNvPr>
          <p:cNvSpPr txBox="1"/>
          <p:nvPr/>
        </p:nvSpPr>
        <p:spPr>
          <a:xfrm>
            <a:off x="571553" y="3345253"/>
            <a:ext cx="6096000" cy="261610"/>
          </a:xfrm>
          <a:prstGeom prst="rect">
            <a:avLst/>
          </a:prstGeom>
          <a:noFill/>
        </p:spPr>
        <p:txBody>
          <a:bodyPr wrap="square">
            <a:spAutoFit/>
          </a:bodyPr>
          <a:lstStyle/>
          <a:p>
            <a:r>
              <a:rPr lang="en-US" sz="1050" dirty="0"/>
              <a:t>Normal Distribution (mean = 0.30, std = 0.02)</a:t>
            </a:r>
            <a:endParaRPr lang="de-DE" sz="1050" dirty="0"/>
          </a:p>
        </p:txBody>
      </p:sp>
      <p:sp>
        <p:nvSpPr>
          <p:cNvPr id="22" name="Textfeld 21">
            <a:extLst>
              <a:ext uri="{FF2B5EF4-FFF2-40B4-BE49-F238E27FC236}">
                <a16:creationId xmlns:a16="http://schemas.microsoft.com/office/drawing/2014/main" id="{B96B648A-A934-7263-82BA-6A70A6E770BA}"/>
              </a:ext>
            </a:extLst>
          </p:cNvPr>
          <p:cNvSpPr txBox="1"/>
          <p:nvPr/>
        </p:nvSpPr>
        <p:spPr>
          <a:xfrm>
            <a:off x="5742162" y="3513438"/>
            <a:ext cx="6096000" cy="261610"/>
          </a:xfrm>
          <a:prstGeom prst="rect">
            <a:avLst/>
          </a:prstGeom>
          <a:noFill/>
        </p:spPr>
        <p:txBody>
          <a:bodyPr wrap="square">
            <a:spAutoFit/>
          </a:bodyPr>
          <a:lstStyle/>
          <a:p>
            <a:r>
              <a:rPr lang="en-US" sz="1050" dirty="0"/>
              <a:t>Normal Distribution (mean = 0.30, std = 0.02)</a:t>
            </a:r>
            <a:endParaRPr lang="de-DE" sz="1050" dirty="0"/>
          </a:p>
        </p:txBody>
      </p:sp>
      <p:sp>
        <p:nvSpPr>
          <p:cNvPr id="23" name="Textfeld 22">
            <a:extLst>
              <a:ext uri="{FF2B5EF4-FFF2-40B4-BE49-F238E27FC236}">
                <a16:creationId xmlns:a16="http://schemas.microsoft.com/office/drawing/2014/main" id="{9E92A8F0-D57A-92D7-AA91-91AC5B313B81}"/>
              </a:ext>
            </a:extLst>
          </p:cNvPr>
          <p:cNvSpPr txBox="1"/>
          <p:nvPr/>
        </p:nvSpPr>
        <p:spPr>
          <a:xfrm>
            <a:off x="5742162" y="5781321"/>
            <a:ext cx="6096000" cy="261610"/>
          </a:xfrm>
          <a:prstGeom prst="rect">
            <a:avLst/>
          </a:prstGeom>
          <a:noFill/>
        </p:spPr>
        <p:txBody>
          <a:bodyPr wrap="square">
            <a:spAutoFit/>
          </a:bodyPr>
          <a:lstStyle/>
          <a:p>
            <a:r>
              <a:rPr lang="en-US" sz="1050" dirty="0"/>
              <a:t>Normal Distribution (mean = 0.30, std = 0.02)</a:t>
            </a:r>
            <a:endParaRPr lang="de-DE" sz="1050" dirty="0"/>
          </a:p>
        </p:txBody>
      </p:sp>
      <p:sp>
        <p:nvSpPr>
          <p:cNvPr id="24" name="Textfeld 23">
            <a:extLst>
              <a:ext uri="{FF2B5EF4-FFF2-40B4-BE49-F238E27FC236}">
                <a16:creationId xmlns:a16="http://schemas.microsoft.com/office/drawing/2014/main" id="{EFB40824-8CF6-C721-4D82-530E36F41AFA}"/>
              </a:ext>
            </a:extLst>
          </p:cNvPr>
          <p:cNvSpPr txBox="1"/>
          <p:nvPr/>
        </p:nvSpPr>
        <p:spPr>
          <a:xfrm>
            <a:off x="571553" y="5566040"/>
            <a:ext cx="6096000" cy="261610"/>
          </a:xfrm>
          <a:prstGeom prst="rect">
            <a:avLst/>
          </a:prstGeom>
          <a:noFill/>
        </p:spPr>
        <p:txBody>
          <a:bodyPr wrap="square">
            <a:spAutoFit/>
          </a:bodyPr>
          <a:lstStyle/>
          <a:p>
            <a:r>
              <a:rPr lang="en-US" sz="1050" dirty="0"/>
              <a:t>Normal Distribution (mean = 0.30, std = 0.02)</a:t>
            </a:r>
            <a:endParaRPr lang="de-DE" sz="1050" dirty="0"/>
          </a:p>
        </p:txBody>
      </p:sp>
      <p:sp>
        <p:nvSpPr>
          <p:cNvPr id="27" name="Textfeld 26">
            <a:extLst>
              <a:ext uri="{FF2B5EF4-FFF2-40B4-BE49-F238E27FC236}">
                <a16:creationId xmlns:a16="http://schemas.microsoft.com/office/drawing/2014/main" id="{264BA3E3-C7A3-BA46-5C48-FA8819B6BE1B}"/>
              </a:ext>
            </a:extLst>
          </p:cNvPr>
          <p:cNvSpPr txBox="1"/>
          <p:nvPr/>
        </p:nvSpPr>
        <p:spPr>
          <a:xfrm>
            <a:off x="2670448" y="2263510"/>
            <a:ext cx="2075596" cy="1015663"/>
          </a:xfrm>
          <a:prstGeom prst="rect">
            <a:avLst/>
          </a:prstGeom>
          <a:noFill/>
          <a:ln w="12700">
            <a:solidFill>
              <a:schemeClr val="tx1">
                <a:lumMod val="85000"/>
                <a:lumOff val="15000"/>
              </a:schemeClr>
            </a:solidFill>
          </a:ln>
        </p:spPr>
        <p:txBody>
          <a:bodyPr wrap="square">
            <a:spAutoFit/>
          </a:bodyPr>
          <a:lstStyle/>
          <a:p>
            <a:r>
              <a:rPr lang="en-US" sz="1200" dirty="0"/>
              <a:t>Here, a placeholder for a textbox should be added. Later, this textbox will contain a short explanation (max. 300 characters)</a:t>
            </a:r>
            <a:endParaRPr lang="de-DE" sz="1200" dirty="0"/>
          </a:p>
        </p:txBody>
      </p:sp>
      <p:sp>
        <p:nvSpPr>
          <p:cNvPr id="28" name="Textfeld 27">
            <a:extLst>
              <a:ext uri="{FF2B5EF4-FFF2-40B4-BE49-F238E27FC236}">
                <a16:creationId xmlns:a16="http://schemas.microsoft.com/office/drawing/2014/main" id="{25171DFD-C408-C03B-8BC0-09AD13EFE8D0}"/>
              </a:ext>
            </a:extLst>
          </p:cNvPr>
          <p:cNvSpPr txBox="1"/>
          <p:nvPr/>
        </p:nvSpPr>
        <p:spPr>
          <a:xfrm>
            <a:off x="8064522" y="2282758"/>
            <a:ext cx="2075596" cy="1015663"/>
          </a:xfrm>
          <a:prstGeom prst="rect">
            <a:avLst/>
          </a:prstGeom>
          <a:noFill/>
          <a:ln w="12700">
            <a:solidFill>
              <a:schemeClr val="tx1">
                <a:lumMod val="85000"/>
                <a:lumOff val="15000"/>
              </a:schemeClr>
            </a:solidFill>
          </a:ln>
        </p:spPr>
        <p:txBody>
          <a:bodyPr wrap="square">
            <a:spAutoFit/>
          </a:bodyPr>
          <a:lstStyle/>
          <a:p>
            <a:r>
              <a:rPr lang="en-US" sz="1200" dirty="0"/>
              <a:t>Here, a placeholder for a textbox should be added. Later, this textbox will contain a short explanation (max. 300 characters)</a:t>
            </a:r>
            <a:endParaRPr lang="de-DE" sz="1200" dirty="0"/>
          </a:p>
        </p:txBody>
      </p:sp>
      <p:sp>
        <p:nvSpPr>
          <p:cNvPr id="29" name="Textfeld 28">
            <a:extLst>
              <a:ext uri="{FF2B5EF4-FFF2-40B4-BE49-F238E27FC236}">
                <a16:creationId xmlns:a16="http://schemas.microsoft.com/office/drawing/2014/main" id="{D62F23B9-5194-2B81-C00D-18152FD8544C}"/>
              </a:ext>
            </a:extLst>
          </p:cNvPr>
          <p:cNvSpPr txBox="1"/>
          <p:nvPr/>
        </p:nvSpPr>
        <p:spPr>
          <a:xfrm>
            <a:off x="8183743" y="4536852"/>
            <a:ext cx="2075596" cy="1015663"/>
          </a:xfrm>
          <a:prstGeom prst="rect">
            <a:avLst/>
          </a:prstGeom>
          <a:noFill/>
          <a:ln w="12700">
            <a:solidFill>
              <a:schemeClr val="tx1">
                <a:lumMod val="85000"/>
                <a:lumOff val="15000"/>
              </a:schemeClr>
            </a:solidFill>
          </a:ln>
        </p:spPr>
        <p:txBody>
          <a:bodyPr wrap="square">
            <a:spAutoFit/>
          </a:bodyPr>
          <a:lstStyle/>
          <a:p>
            <a:r>
              <a:rPr lang="en-US" sz="1200" dirty="0"/>
              <a:t>Here, a placeholder for a textbox should be added. Later, this textbox will contain a short explanation (max. 300 characters)</a:t>
            </a:r>
            <a:endParaRPr lang="de-DE" sz="1200" dirty="0"/>
          </a:p>
        </p:txBody>
      </p:sp>
      <p:sp>
        <p:nvSpPr>
          <p:cNvPr id="30" name="Textfeld 29">
            <a:extLst>
              <a:ext uri="{FF2B5EF4-FFF2-40B4-BE49-F238E27FC236}">
                <a16:creationId xmlns:a16="http://schemas.microsoft.com/office/drawing/2014/main" id="{883E4A8F-DD5F-480A-6A35-197BCF05C6F6}"/>
              </a:ext>
            </a:extLst>
          </p:cNvPr>
          <p:cNvSpPr txBox="1"/>
          <p:nvPr/>
        </p:nvSpPr>
        <p:spPr>
          <a:xfrm>
            <a:off x="2621409" y="4400882"/>
            <a:ext cx="2075596" cy="1015663"/>
          </a:xfrm>
          <a:prstGeom prst="rect">
            <a:avLst/>
          </a:prstGeom>
          <a:noFill/>
          <a:ln w="12700">
            <a:solidFill>
              <a:schemeClr val="tx1">
                <a:lumMod val="85000"/>
                <a:lumOff val="15000"/>
              </a:schemeClr>
            </a:solidFill>
          </a:ln>
        </p:spPr>
        <p:txBody>
          <a:bodyPr wrap="square">
            <a:spAutoFit/>
          </a:bodyPr>
          <a:lstStyle/>
          <a:p>
            <a:r>
              <a:rPr lang="en-US" sz="1200" dirty="0"/>
              <a:t>Here, a placeholder for a textbox should be added. Later, this textbox will contain a short explanation (max. 300 characters)</a:t>
            </a:r>
            <a:endParaRPr lang="de-DE" sz="1200" dirty="0"/>
          </a:p>
        </p:txBody>
      </p:sp>
    </p:spTree>
    <p:extLst>
      <p:ext uri="{BB962C8B-B14F-4D97-AF65-F5344CB8AC3E}">
        <p14:creationId xmlns:p14="http://schemas.microsoft.com/office/powerpoint/2010/main" val="1773688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D88ADC-B900-5F27-2274-C134CD05E3B5}"/>
              </a:ext>
            </a:extLst>
          </p:cNvPr>
          <p:cNvSpPr>
            <a:spLocks noGrp="1"/>
          </p:cNvSpPr>
          <p:nvPr>
            <p:ph type="title"/>
          </p:nvPr>
        </p:nvSpPr>
        <p:spPr/>
        <p:txBody>
          <a:bodyPr/>
          <a:lstStyle/>
          <a:p>
            <a:r>
              <a:rPr lang="en-US" sz="4400" dirty="0"/>
              <a:t>5️⃣ </a:t>
            </a:r>
            <a:r>
              <a:rPr lang="en-US" sz="4400" b="1" dirty="0"/>
              <a:t>Story Behind the Numbers</a:t>
            </a:r>
            <a:endParaRPr lang="de-DE" dirty="0"/>
          </a:p>
        </p:txBody>
      </p:sp>
      <p:sp>
        <p:nvSpPr>
          <p:cNvPr id="3" name="Inhaltsplatzhalter 2">
            <a:extLst>
              <a:ext uri="{FF2B5EF4-FFF2-40B4-BE49-F238E27FC236}">
                <a16:creationId xmlns:a16="http://schemas.microsoft.com/office/drawing/2014/main" id="{78E0428F-E016-E6BF-2BFD-B78358DC5D8F}"/>
              </a:ext>
            </a:extLst>
          </p:cNvPr>
          <p:cNvSpPr>
            <a:spLocks noGrp="1"/>
          </p:cNvSpPr>
          <p:nvPr>
            <p:ph idx="1"/>
          </p:nvPr>
        </p:nvSpPr>
        <p:spPr/>
        <p:txBody>
          <a:bodyPr vert="horz" lIns="91440" tIns="45720" rIns="91440" bIns="45720" rtlCol="0" anchor="t">
            <a:normAutofit fontScale="92500" lnSpcReduction="10000"/>
          </a:bodyPr>
          <a:lstStyle/>
          <a:p>
            <a:r>
              <a:rPr lang="en-US" dirty="0"/>
              <a:t>Create 4 identical layout blocks</a:t>
            </a:r>
          </a:p>
          <a:p>
            <a:r>
              <a:rPr lang="en-US" dirty="0"/>
              <a:t>Each block should include:</a:t>
            </a:r>
          </a:p>
          <a:p>
            <a:pPr lvl="1"/>
            <a:r>
              <a:rPr lang="en-US" dirty="0"/>
              <a:t>A placeholder chart ( distribution image) please use sample plots for:</a:t>
            </a:r>
            <a:br>
              <a:rPr lang="en-US" dirty="0"/>
            </a:br>
            <a:r>
              <a:rPr lang="en-US" dirty="0"/>
              <a:t>→ 2 normal distributions,</a:t>
            </a:r>
            <a:br>
              <a:rPr lang="en-US" dirty="0"/>
            </a:br>
            <a:r>
              <a:rPr lang="en-US" dirty="0"/>
              <a:t>→ 1 lognormal distribution,</a:t>
            </a:r>
            <a:br>
              <a:rPr lang="en-US" dirty="0"/>
            </a:br>
            <a:r>
              <a:rPr lang="en-US" dirty="0"/>
              <a:t>→ 1 triangular distribution </a:t>
            </a:r>
          </a:p>
          <a:p>
            <a:pPr lvl="1"/>
            <a:r>
              <a:rPr lang="en-US" dirty="0"/>
              <a:t>A title above the chart (e.g. "Revenue Growth")</a:t>
            </a:r>
          </a:p>
          <a:p>
            <a:pPr lvl="1"/>
            <a:r>
              <a:rPr lang="en-US" dirty="0"/>
              <a:t>A short line of text below ( distribution name + parameters)</a:t>
            </a:r>
          </a:p>
          <a:p>
            <a:pPr lvl="1"/>
            <a:r>
              <a:rPr lang="en-US" dirty="0"/>
              <a:t>A textbox or text area on the right with placeholder text (max. 300 characters)</a:t>
            </a:r>
          </a:p>
          <a:p>
            <a:r>
              <a:rPr lang="en-US" dirty="0"/>
              <a:t>You can use dummy charts and text for now</a:t>
            </a:r>
          </a:p>
          <a:p>
            <a:r>
              <a:rPr lang="en-US" dirty="0"/>
              <a:t>Make the layout clean, readable, and visually consistent</a:t>
            </a:r>
          </a:p>
          <a:p>
            <a:r>
              <a:rPr lang="en-US" dirty="0"/>
              <a:t>Positioning (horizontal or vertical) is up to you – choose what looks best</a:t>
            </a:r>
            <a:endParaRPr lang="de-DE" dirty="0"/>
          </a:p>
        </p:txBody>
      </p:sp>
    </p:spTree>
    <p:extLst>
      <p:ext uri="{BB962C8B-B14F-4D97-AF65-F5344CB8AC3E}">
        <p14:creationId xmlns:p14="http://schemas.microsoft.com/office/powerpoint/2010/main" val="4145200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C5F3F4-3E4C-B94D-BC42-9FC13C003126}"/>
              </a:ext>
            </a:extLst>
          </p:cNvPr>
          <p:cNvSpPr>
            <a:spLocks noGrp="1"/>
          </p:cNvSpPr>
          <p:nvPr>
            <p:ph type="title"/>
          </p:nvPr>
        </p:nvSpPr>
        <p:spPr/>
        <p:txBody>
          <a:bodyPr>
            <a:normAutofit/>
          </a:bodyPr>
          <a:lstStyle/>
          <a:p>
            <a:r>
              <a:rPr lang="en-US" sz="3600" dirty="0"/>
              <a:t>Dashboard Structure – 5 Tabs Overview</a:t>
            </a:r>
            <a:r>
              <a:rPr lang="de-DE" sz="3600" dirty="0"/>
              <a:t> </a:t>
            </a:r>
          </a:p>
        </p:txBody>
      </p:sp>
      <p:sp>
        <p:nvSpPr>
          <p:cNvPr id="3" name="Inhaltsplatzhalter 2">
            <a:extLst>
              <a:ext uri="{FF2B5EF4-FFF2-40B4-BE49-F238E27FC236}">
                <a16:creationId xmlns:a16="http://schemas.microsoft.com/office/drawing/2014/main" id="{548CDFF9-2D6C-695F-4042-10D85A829030}"/>
              </a:ext>
            </a:extLst>
          </p:cNvPr>
          <p:cNvSpPr>
            <a:spLocks noGrp="1"/>
          </p:cNvSpPr>
          <p:nvPr>
            <p:ph idx="1"/>
          </p:nvPr>
        </p:nvSpPr>
        <p:spPr>
          <a:xfrm>
            <a:off x="838200" y="1499616"/>
            <a:ext cx="5562600" cy="4993259"/>
          </a:xfrm>
        </p:spPr>
        <p:txBody>
          <a:bodyPr>
            <a:normAutofit/>
          </a:bodyPr>
          <a:lstStyle/>
          <a:p>
            <a:pPr>
              <a:buNone/>
            </a:pPr>
            <a:r>
              <a:rPr lang="en-US" sz="1100" dirty="0"/>
              <a:t>The GUI will be organized into </a:t>
            </a:r>
            <a:r>
              <a:rPr lang="en-US" sz="1100" b="1" dirty="0"/>
              <a:t>five clear tabs</a:t>
            </a:r>
            <a:r>
              <a:rPr lang="en-US" sz="1100" dirty="0"/>
              <a:t>, each with a specific function:</a:t>
            </a:r>
          </a:p>
          <a:p>
            <a:pPr>
              <a:buNone/>
            </a:pPr>
            <a:r>
              <a:rPr lang="en-US" sz="1100" dirty="0"/>
              <a:t>1️⃣ </a:t>
            </a:r>
            <a:r>
              <a:rPr lang="en-US" sz="1100" b="1" dirty="0"/>
              <a:t>Reverse FCFF Tool</a:t>
            </a:r>
            <a:br>
              <a:rPr lang="en-US" sz="1100" dirty="0"/>
            </a:br>
            <a:r>
              <a:rPr lang="en-US" sz="1100" dirty="0"/>
              <a:t>→ Main input panel for valuation assumptions</a:t>
            </a:r>
            <a:br>
              <a:rPr lang="en-US" sz="1100" dirty="0"/>
            </a:br>
            <a:r>
              <a:rPr lang="en-US" sz="1100" dirty="0"/>
              <a:t>→ Includes dropdown to select company (Microsoft or NVIDIA)</a:t>
            </a:r>
            <a:br>
              <a:rPr lang="en-US" sz="1100" dirty="0"/>
            </a:br>
            <a:r>
              <a:rPr lang="en-US" sz="1100" dirty="0"/>
              <a:t>→ “Calculate Fair Value” button triggers our internal valuation functions</a:t>
            </a:r>
            <a:br>
              <a:rPr lang="en-US" sz="1100" dirty="0"/>
            </a:br>
            <a:r>
              <a:rPr lang="en-US" sz="1100" dirty="0"/>
              <a:t>→ Some input fields are editable (others are auto-filled or calculated)</a:t>
            </a:r>
          </a:p>
          <a:p>
            <a:pPr>
              <a:buNone/>
            </a:pPr>
            <a:r>
              <a:rPr lang="en-US" sz="1100" dirty="0"/>
              <a:t>2️⃣ </a:t>
            </a:r>
            <a:r>
              <a:rPr lang="en-US" sz="1100" b="1" dirty="0"/>
              <a:t>Historical Data</a:t>
            </a:r>
            <a:br>
              <a:rPr lang="en-US" sz="1100" dirty="0"/>
            </a:br>
            <a:r>
              <a:rPr lang="en-US" sz="1100" dirty="0"/>
              <a:t>→ Displays 6 financial charts</a:t>
            </a:r>
            <a:br>
              <a:rPr lang="en-US" sz="1100" dirty="0"/>
            </a:br>
            <a:r>
              <a:rPr lang="en-US" sz="1100" dirty="0"/>
              <a:t>→ Charts automatically update based on selected stock from Tab 1</a:t>
            </a:r>
            <a:br>
              <a:rPr lang="en-US" sz="1100" dirty="0"/>
            </a:br>
            <a:r>
              <a:rPr lang="en-US" sz="1100" dirty="0"/>
              <a:t>→ You just need to show the visuals — all plotting functions are predefined</a:t>
            </a:r>
            <a:br>
              <a:rPr lang="en-US" sz="1100" dirty="0"/>
            </a:br>
            <a:endParaRPr lang="en-US" sz="1100" dirty="0"/>
          </a:p>
          <a:p>
            <a:pPr>
              <a:buNone/>
            </a:pPr>
            <a:r>
              <a:rPr lang="en-US" sz="1100" dirty="0"/>
              <a:t>3️⃣ </a:t>
            </a:r>
            <a:r>
              <a:rPr lang="en-US" sz="1100" b="1" dirty="0"/>
              <a:t>Revenue by Segment</a:t>
            </a:r>
            <a:br>
              <a:rPr lang="en-US" sz="1100" dirty="0"/>
            </a:br>
            <a:r>
              <a:rPr lang="en-US" sz="1100" dirty="0"/>
              <a:t>→ Shows a value flow chart</a:t>
            </a:r>
            <a:br>
              <a:rPr lang="en-US" sz="1100" dirty="0"/>
            </a:br>
            <a:r>
              <a:rPr lang="en-US" sz="1100" dirty="0"/>
              <a:t>→ Chart changes automatically based on the stock selected in Tab 1</a:t>
            </a:r>
            <a:br>
              <a:rPr lang="en-US" sz="1100" dirty="0"/>
            </a:br>
            <a:r>
              <a:rPr lang="en-US" sz="1100" dirty="0"/>
              <a:t>→ Only 1 chart — just display it using our provided function</a:t>
            </a:r>
          </a:p>
          <a:p>
            <a:pPr>
              <a:buNone/>
            </a:pPr>
            <a:r>
              <a:rPr lang="en-US" sz="1100" dirty="0"/>
              <a:t>4️⃣ </a:t>
            </a:r>
            <a:r>
              <a:rPr lang="en-US" sz="1100" b="1" dirty="0"/>
              <a:t>Monte Carlo Simulation</a:t>
            </a:r>
            <a:br>
              <a:rPr lang="en-US" sz="1100" dirty="0"/>
            </a:br>
            <a:r>
              <a:rPr lang="en-US" sz="1100" dirty="0"/>
              <a:t>→ For NVIDIA only</a:t>
            </a:r>
            <a:br>
              <a:rPr lang="en-US" sz="1100" dirty="0"/>
            </a:br>
            <a:r>
              <a:rPr lang="en-US" sz="1100" dirty="0"/>
              <a:t>→ User enters the number of simulations (e.g. 1,000)</a:t>
            </a:r>
            <a:br>
              <a:rPr lang="en-US" sz="1100" dirty="0"/>
            </a:br>
            <a:r>
              <a:rPr lang="en-US" sz="1100" dirty="0"/>
              <a:t>→ On button click, run our simulation functions and display 2 results:</a:t>
            </a:r>
            <a:br>
              <a:rPr lang="en-US" sz="1100" dirty="0"/>
            </a:br>
            <a:r>
              <a:rPr lang="en-US" sz="1100" dirty="0"/>
              <a:t>	→ A histogram (fair value distribution)</a:t>
            </a:r>
            <a:br>
              <a:rPr lang="en-US" sz="1100" dirty="0"/>
            </a:br>
            <a:r>
              <a:rPr lang="en-US" sz="1100" dirty="0"/>
              <a:t>	→ A percentile table</a:t>
            </a:r>
          </a:p>
          <a:p>
            <a:pPr>
              <a:buNone/>
            </a:pPr>
            <a:r>
              <a:rPr lang="en-US" sz="1100" dirty="0"/>
              <a:t>5️⃣ </a:t>
            </a:r>
            <a:r>
              <a:rPr lang="en-US" sz="1100" b="1" dirty="0"/>
              <a:t>Story Behind the Numbers</a:t>
            </a:r>
            <a:br>
              <a:rPr lang="en-US" sz="1100" dirty="0"/>
            </a:br>
            <a:r>
              <a:rPr lang="en-US" sz="1100" dirty="0"/>
              <a:t> →Display 4 blocks, each containing: </a:t>
            </a:r>
            <a:br>
              <a:rPr lang="en-US" sz="1100" dirty="0"/>
            </a:br>
            <a:r>
              <a:rPr lang="en-US" sz="1100" dirty="0"/>
              <a:t>– Sample chart (placeholder image is fine) </a:t>
            </a:r>
            <a:br>
              <a:rPr lang="en-US" sz="1100" dirty="0"/>
            </a:br>
            <a:r>
              <a:rPr lang="en-US" sz="1100" dirty="0"/>
              <a:t>– Title above the chart</a:t>
            </a:r>
            <a:br>
              <a:rPr lang="en-US" sz="1100" dirty="0"/>
            </a:br>
            <a:r>
              <a:rPr lang="en-US" sz="1100" dirty="0"/>
              <a:t>– Text fields below for values like Mean / Std </a:t>
            </a:r>
            <a:br>
              <a:rPr lang="en-US" sz="1100" dirty="0"/>
            </a:br>
            <a:r>
              <a:rPr lang="en-US" sz="1100" dirty="0"/>
              <a:t>– Text box on the right for a short explanation</a:t>
            </a:r>
            <a:br>
              <a:rPr lang="en-US" sz="1100" dirty="0"/>
            </a:br>
            <a:endParaRPr lang="de-DE" sz="500" dirty="0"/>
          </a:p>
        </p:txBody>
      </p:sp>
      <p:pic>
        <p:nvPicPr>
          <p:cNvPr id="5" name="Grafik 4">
            <a:extLst>
              <a:ext uri="{FF2B5EF4-FFF2-40B4-BE49-F238E27FC236}">
                <a16:creationId xmlns:a16="http://schemas.microsoft.com/office/drawing/2014/main" id="{5F517254-E820-93E9-AAF4-4CD00855F7B9}"/>
              </a:ext>
            </a:extLst>
          </p:cNvPr>
          <p:cNvPicPr>
            <a:picLocks noChangeAspect="1"/>
          </p:cNvPicPr>
          <p:nvPr/>
        </p:nvPicPr>
        <p:blipFill>
          <a:blip r:embed="rId2"/>
          <a:stretch>
            <a:fillRect/>
          </a:stretch>
        </p:blipFill>
        <p:spPr>
          <a:xfrm>
            <a:off x="6841788" y="1487267"/>
            <a:ext cx="4772979" cy="763676"/>
          </a:xfrm>
          <a:prstGeom prst="rect">
            <a:avLst/>
          </a:prstGeom>
        </p:spPr>
      </p:pic>
      <p:sp>
        <p:nvSpPr>
          <p:cNvPr id="9" name="Textfeld 8">
            <a:extLst>
              <a:ext uri="{FF2B5EF4-FFF2-40B4-BE49-F238E27FC236}">
                <a16:creationId xmlns:a16="http://schemas.microsoft.com/office/drawing/2014/main" id="{1961A366-75CE-FA21-B4D3-B683B42F714A}"/>
              </a:ext>
            </a:extLst>
          </p:cNvPr>
          <p:cNvSpPr txBox="1"/>
          <p:nvPr/>
        </p:nvSpPr>
        <p:spPr>
          <a:xfrm>
            <a:off x="6844553" y="2621899"/>
            <a:ext cx="4509247" cy="3970318"/>
          </a:xfrm>
          <a:prstGeom prst="rect">
            <a:avLst/>
          </a:prstGeom>
          <a:noFill/>
        </p:spPr>
        <p:txBody>
          <a:bodyPr wrap="square" lIns="91440" tIns="45720" rIns="91440" bIns="45720" anchor="t">
            <a:spAutoFit/>
          </a:bodyPr>
          <a:lstStyle/>
          <a:p>
            <a:r>
              <a:rPr lang="en-US" sz="1400" dirty="0"/>
              <a:t>The application consists of two functional modules, which are logically grouped:</a:t>
            </a:r>
          </a:p>
          <a:p>
            <a:r>
              <a:rPr lang="en-US" sz="1400" dirty="0"/>
              <a:t>🔹 </a:t>
            </a:r>
            <a:r>
              <a:rPr lang="en-US" sz="1400" dirty="0">
                <a:highlight>
                  <a:srgbClr val="FF0000"/>
                </a:highlight>
              </a:rPr>
              <a:t>Reverse FCFF Tool</a:t>
            </a:r>
            <a:br>
              <a:rPr lang="en-US" sz="1400" dirty="0"/>
            </a:br>
            <a:r>
              <a:rPr lang="en-US" sz="1400" dirty="0"/>
              <a:t>→ Comprised of the input tab and supporting analytical views</a:t>
            </a:r>
          </a:p>
          <a:p>
            <a:r>
              <a:rPr lang="en-US" sz="1400" dirty="0"/>
              <a:t>The user sets financial assumptions in Tab 1</a:t>
            </a:r>
          </a:p>
          <a:p>
            <a:r>
              <a:rPr lang="en-US" sz="1400" dirty="0"/>
              <a:t>To make well-informed inputs, the user should explore historical data (Tab 2) and valuation logic (Tab 3)</a:t>
            </a:r>
          </a:p>
          <a:p>
            <a:r>
              <a:rPr lang="en-US" sz="1400" dirty="0"/>
              <a:t>These three tabs are tightly connected and should feel like one interactive tool</a:t>
            </a:r>
          </a:p>
          <a:p>
            <a:r>
              <a:rPr lang="en-US" sz="1400" dirty="0"/>
              <a:t>🔹 </a:t>
            </a:r>
            <a:r>
              <a:rPr lang="en-US" sz="1400" dirty="0">
                <a:highlight>
                  <a:srgbClr val="00FFFF"/>
                </a:highlight>
              </a:rPr>
              <a:t>Monte Carlo Simulation</a:t>
            </a:r>
            <a:br>
              <a:rPr lang="en-US" sz="1400" dirty="0"/>
            </a:br>
            <a:r>
              <a:rPr lang="en-US" sz="1400" dirty="0"/>
              <a:t>→ Composed of results and interpretation views</a:t>
            </a:r>
          </a:p>
          <a:p>
            <a:r>
              <a:rPr lang="en-US" sz="1400" dirty="0"/>
              <a:t>The user runs simulations in Tab 4</a:t>
            </a:r>
          </a:p>
          <a:p>
            <a:r>
              <a:rPr lang="en-US" sz="1400" dirty="0"/>
              <a:t>For better understanding of the outcomes, input distributions are explained in Tab 5</a:t>
            </a:r>
          </a:p>
          <a:p>
            <a:r>
              <a:rPr lang="en-US" sz="1400" dirty="0"/>
              <a:t>These two tabs should be clearly grouped together</a:t>
            </a:r>
          </a:p>
          <a:p>
            <a:r>
              <a:rPr lang="en-US" sz="1400" dirty="0"/>
              <a:t> </a:t>
            </a:r>
            <a:r>
              <a:rPr lang="en-US" sz="1400" b="1" dirty="0">
                <a:highlight>
                  <a:srgbClr val="FFFF00"/>
                </a:highlight>
              </a:rPr>
              <a:t>Please make sure this logical grouping is clear in the design!!!</a:t>
            </a:r>
          </a:p>
        </p:txBody>
      </p:sp>
      <p:sp>
        <p:nvSpPr>
          <p:cNvPr id="10" name="Rechteck: abgerundete Ecken 9">
            <a:extLst>
              <a:ext uri="{FF2B5EF4-FFF2-40B4-BE49-F238E27FC236}">
                <a16:creationId xmlns:a16="http://schemas.microsoft.com/office/drawing/2014/main" id="{F3EB4597-B5F1-C4B2-6030-4B6A40B5730C}"/>
              </a:ext>
            </a:extLst>
          </p:cNvPr>
          <p:cNvSpPr/>
          <p:nvPr/>
        </p:nvSpPr>
        <p:spPr>
          <a:xfrm>
            <a:off x="753035" y="1690688"/>
            <a:ext cx="5342965" cy="253168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abgerundete Ecken 11">
            <a:extLst>
              <a:ext uri="{FF2B5EF4-FFF2-40B4-BE49-F238E27FC236}">
                <a16:creationId xmlns:a16="http://schemas.microsoft.com/office/drawing/2014/main" id="{2F02A650-0C6E-E251-A679-74C3682050A2}"/>
              </a:ext>
            </a:extLst>
          </p:cNvPr>
          <p:cNvSpPr/>
          <p:nvPr/>
        </p:nvSpPr>
        <p:spPr>
          <a:xfrm>
            <a:off x="753035" y="4222376"/>
            <a:ext cx="5145741" cy="2635624"/>
          </a:xfrm>
          <a:prstGeom prst="round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00187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A271A1-DE48-3A25-3121-3E10AD2E3428}"/>
              </a:ext>
            </a:extLst>
          </p:cNvPr>
          <p:cNvSpPr>
            <a:spLocks noGrp="1"/>
          </p:cNvSpPr>
          <p:nvPr>
            <p:ph type="title"/>
          </p:nvPr>
        </p:nvSpPr>
        <p:spPr/>
        <p:txBody>
          <a:bodyPr/>
          <a:lstStyle/>
          <a:p>
            <a:r>
              <a:rPr lang="de-DE" dirty="0"/>
              <a:t>1️⃣ Reverse FCFF Tool</a:t>
            </a:r>
          </a:p>
        </p:txBody>
      </p:sp>
      <p:pic>
        <p:nvPicPr>
          <p:cNvPr id="16" name="Inhaltsplatzhalter 15">
            <a:extLst>
              <a:ext uri="{FF2B5EF4-FFF2-40B4-BE49-F238E27FC236}">
                <a16:creationId xmlns:a16="http://schemas.microsoft.com/office/drawing/2014/main" id="{E4C97C3C-207E-F393-B8F0-74EDCB012060}"/>
              </a:ext>
            </a:extLst>
          </p:cNvPr>
          <p:cNvPicPr>
            <a:picLocks noGrp="1" noChangeAspect="1"/>
          </p:cNvPicPr>
          <p:nvPr>
            <p:ph idx="1"/>
          </p:nvPr>
        </p:nvPicPr>
        <p:blipFill>
          <a:blip r:embed="rId2"/>
          <a:stretch>
            <a:fillRect/>
          </a:stretch>
        </p:blipFill>
        <p:spPr>
          <a:xfrm>
            <a:off x="1127255" y="1582622"/>
            <a:ext cx="901051" cy="901051"/>
          </a:xfrm>
          <a:prstGeom prst="rect">
            <a:avLst/>
          </a:prstGeom>
        </p:spPr>
      </p:pic>
      <p:pic>
        <p:nvPicPr>
          <p:cNvPr id="17" name="Grafik 16">
            <a:extLst>
              <a:ext uri="{FF2B5EF4-FFF2-40B4-BE49-F238E27FC236}">
                <a16:creationId xmlns:a16="http://schemas.microsoft.com/office/drawing/2014/main" id="{BD1A758A-B5A9-515D-A5B3-53F53BFAB0B6}"/>
              </a:ext>
            </a:extLst>
          </p:cNvPr>
          <p:cNvPicPr>
            <a:picLocks noChangeAspect="1"/>
          </p:cNvPicPr>
          <p:nvPr/>
        </p:nvPicPr>
        <p:blipFill>
          <a:blip r:embed="rId3"/>
          <a:srcRect t="26788" b="26909"/>
          <a:stretch/>
        </p:blipFill>
        <p:spPr>
          <a:xfrm>
            <a:off x="1278412" y="6164521"/>
            <a:ext cx="901051" cy="417214"/>
          </a:xfrm>
          <a:prstGeom prst="rect">
            <a:avLst/>
          </a:prstGeom>
        </p:spPr>
      </p:pic>
      <p:pic>
        <p:nvPicPr>
          <p:cNvPr id="19" name="Grafik 18">
            <a:extLst>
              <a:ext uri="{FF2B5EF4-FFF2-40B4-BE49-F238E27FC236}">
                <a16:creationId xmlns:a16="http://schemas.microsoft.com/office/drawing/2014/main" id="{5ADAE5E9-7566-A5A7-1A99-8C630CAAAD2B}"/>
              </a:ext>
            </a:extLst>
          </p:cNvPr>
          <p:cNvPicPr>
            <a:picLocks noChangeAspect="1"/>
          </p:cNvPicPr>
          <p:nvPr/>
        </p:nvPicPr>
        <p:blipFill>
          <a:blip r:embed="rId4"/>
          <a:stretch>
            <a:fillRect/>
          </a:stretch>
        </p:blipFill>
        <p:spPr>
          <a:xfrm>
            <a:off x="591671" y="2324464"/>
            <a:ext cx="9703398" cy="3694459"/>
          </a:xfrm>
          <a:prstGeom prst="rect">
            <a:avLst/>
          </a:prstGeom>
        </p:spPr>
      </p:pic>
      <p:sp>
        <p:nvSpPr>
          <p:cNvPr id="20" name="Rechteck: abgerundete Ecken 19">
            <a:extLst>
              <a:ext uri="{FF2B5EF4-FFF2-40B4-BE49-F238E27FC236}">
                <a16:creationId xmlns:a16="http://schemas.microsoft.com/office/drawing/2014/main" id="{B5D3C903-9ED8-209E-96DE-896C340F357C}"/>
              </a:ext>
            </a:extLst>
          </p:cNvPr>
          <p:cNvSpPr/>
          <p:nvPr/>
        </p:nvSpPr>
        <p:spPr>
          <a:xfrm>
            <a:off x="990074" y="2324464"/>
            <a:ext cx="8828690" cy="146556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abgerundete Ecken 20">
            <a:extLst>
              <a:ext uri="{FF2B5EF4-FFF2-40B4-BE49-F238E27FC236}">
                <a16:creationId xmlns:a16="http://schemas.microsoft.com/office/drawing/2014/main" id="{9D0438F8-2809-8E4B-1CB9-F3445E6EF42F}"/>
              </a:ext>
            </a:extLst>
          </p:cNvPr>
          <p:cNvSpPr/>
          <p:nvPr/>
        </p:nvSpPr>
        <p:spPr>
          <a:xfrm>
            <a:off x="1072055" y="3790030"/>
            <a:ext cx="1690064" cy="1485348"/>
          </a:xfrm>
          <a:prstGeom prst="round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abgerundete Ecken 21">
            <a:extLst>
              <a:ext uri="{FF2B5EF4-FFF2-40B4-BE49-F238E27FC236}">
                <a16:creationId xmlns:a16="http://schemas.microsoft.com/office/drawing/2014/main" id="{38CCF3A2-AC32-6DCE-7539-FB6CDB139F70}"/>
              </a:ext>
            </a:extLst>
          </p:cNvPr>
          <p:cNvSpPr/>
          <p:nvPr/>
        </p:nvSpPr>
        <p:spPr>
          <a:xfrm>
            <a:off x="1127255" y="5275378"/>
            <a:ext cx="8622141" cy="633776"/>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a:extLst>
              <a:ext uri="{FF2B5EF4-FFF2-40B4-BE49-F238E27FC236}">
                <a16:creationId xmlns:a16="http://schemas.microsoft.com/office/drawing/2014/main" id="{BDA07004-DF7C-8EC7-3047-E1C9F24B2786}"/>
              </a:ext>
            </a:extLst>
          </p:cNvPr>
          <p:cNvSpPr txBox="1"/>
          <p:nvPr/>
        </p:nvSpPr>
        <p:spPr>
          <a:xfrm>
            <a:off x="3255796" y="4075049"/>
            <a:ext cx="6069290" cy="1200329"/>
          </a:xfrm>
          <a:prstGeom prst="rect">
            <a:avLst/>
          </a:prstGeom>
          <a:noFill/>
        </p:spPr>
        <p:txBody>
          <a:bodyPr wrap="none" rtlCol="0">
            <a:spAutoFit/>
          </a:bodyPr>
          <a:lstStyle/>
          <a:p>
            <a:pPr>
              <a:buNone/>
            </a:pPr>
            <a:r>
              <a:rPr lang="de-DE" dirty="0" err="1">
                <a:solidFill>
                  <a:srgbClr val="FF0000"/>
                </a:solidFill>
              </a:rPr>
              <a:t>ffcff.build_forecast_df</a:t>
            </a:r>
            <a:r>
              <a:rPr lang="de-DE" dirty="0">
                <a:solidFill>
                  <a:srgbClr val="FF0000"/>
                </a:solidFill>
              </a:rPr>
              <a:t>(</a:t>
            </a:r>
            <a:r>
              <a:rPr lang="de-DE" dirty="0" err="1">
                <a:solidFill>
                  <a:srgbClr val="FF0000"/>
                </a:solidFill>
              </a:rPr>
              <a:t>user_inputs</a:t>
            </a:r>
            <a:r>
              <a:rPr lang="de-DE" dirty="0">
                <a:solidFill>
                  <a:srgbClr val="FF0000"/>
                </a:solidFill>
              </a:rPr>
              <a:t>=</a:t>
            </a:r>
            <a:r>
              <a:rPr lang="de-DE" dirty="0" err="1">
                <a:solidFill>
                  <a:srgbClr val="FF0000"/>
                </a:solidFill>
              </a:rPr>
              <a:t>user_input_microsoft</a:t>
            </a:r>
            <a:r>
              <a:rPr lang="de-DE" dirty="0">
                <a:solidFill>
                  <a:srgbClr val="FF0000"/>
                </a:solidFill>
              </a:rPr>
              <a:t>)</a:t>
            </a:r>
          </a:p>
          <a:p>
            <a:pPr>
              <a:buNone/>
            </a:pPr>
            <a:r>
              <a:rPr lang="de-DE" dirty="0" err="1">
                <a:solidFill>
                  <a:schemeClr val="accent6"/>
                </a:solidFill>
              </a:rPr>
              <a:t>fcff.calculate_valuation</a:t>
            </a:r>
            <a:r>
              <a:rPr lang="de-DE" dirty="0">
                <a:solidFill>
                  <a:schemeClr val="accent6"/>
                </a:solidFill>
              </a:rPr>
              <a:t>(</a:t>
            </a:r>
            <a:r>
              <a:rPr lang="de-DE" dirty="0" err="1">
                <a:solidFill>
                  <a:schemeClr val="accent6"/>
                </a:solidFill>
              </a:rPr>
              <a:t>user_inputs</a:t>
            </a:r>
            <a:r>
              <a:rPr lang="de-DE" dirty="0">
                <a:solidFill>
                  <a:schemeClr val="accent6"/>
                </a:solidFill>
              </a:rPr>
              <a:t>=</a:t>
            </a:r>
            <a:r>
              <a:rPr lang="de-DE" dirty="0" err="1">
                <a:solidFill>
                  <a:schemeClr val="accent6"/>
                </a:solidFill>
              </a:rPr>
              <a:t>user_input_microsoft</a:t>
            </a:r>
            <a:r>
              <a:rPr lang="de-DE" dirty="0">
                <a:solidFill>
                  <a:schemeClr val="accent6"/>
                </a:solidFill>
              </a:rPr>
              <a:t>)</a:t>
            </a:r>
          </a:p>
          <a:p>
            <a:pPr>
              <a:buNone/>
            </a:pPr>
            <a:r>
              <a:rPr lang="de-DE" dirty="0" err="1">
                <a:solidFill>
                  <a:schemeClr val="tx2">
                    <a:lumMod val="50000"/>
                    <a:lumOff val="50000"/>
                  </a:schemeClr>
                </a:solidFill>
              </a:rPr>
              <a:t>fcff.build_roic_df</a:t>
            </a:r>
            <a:r>
              <a:rPr lang="de-DE" dirty="0">
                <a:solidFill>
                  <a:schemeClr val="tx2">
                    <a:lumMod val="50000"/>
                    <a:lumOff val="50000"/>
                  </a:schemeClr>
                </a:solidFill>
              </a:rPr>
              <a:t>(</a:t>
            </a:r>
            <a:r>
              <a:rPr lang="de-DE" dirty="0" err="1">
                <a:solidFill>
                  <a:schemeClr val="tx2">
                    <a:lumMod val="50000"/>
                    <a:lumOff val="50000"/>
                  </a:schemeClr>
                </a:solidFill>
              </a:rPr>
              <a:t>user_inputs</a:t>
            </a:r>
            <a:r>
              <a:rPr lang="de-DE" dirty="0">
                <a:solidFill>
                  <a:schemeClr val="tx2">
                    <a:lumMod val="50000"/>
                    <a:lumOff val="50000"/>
                  </a:schemeClr>
                </a:solidFill>
              </a:rPr>
              <a:t>=</a:t>
            </a:r>
            <a:r>
              <a:rPr lang="de-DE" dirty="0" err="1">
                <a:solidFill>
                  <a:schemeClr val="tx2">
                    <a:lumMod val="50000"/>
                    <a:lumOff val="50000"/>
                  </a:schemeClr>
                </a:solidFill>
              </a:rPr>
              <a:t>user_input_microsoft</a:t>
            </a:r>
            <a:r>
              <a:rPr lang="de-DE" dirty="0">
                <a:solidFill>
                  <a:schemeClr val="tx2">
                    <a:lumMod val="50000"/>
                    <a:lumOff val="50000"/>
                  </a:schemeClr>
                </a:solidFill>
              </a:rPr>
              <a:t>)</a:t>
            </a:r>
          </a:p>
          <a:p>
            <a:endParaRPr lang="de-DE" dirty="0"/>
          </a:p>
        </p:txBody>
      </p:sp>
      <p:sp>
        <p:nvSpPr>
          <p:cNvPr id="25" name="Textfeld 24">
            <a:extLst>
              <a:ext uri="{FF2B5EF4-FFF2-40B4-BE49-F238E27FC236}">
                <a16:creationId xmlns:a16="http://schemas.microsoft.com/office/drawing/2014/main" id="{245FDF47-F7BE-A84F-B956-E6DA1941DF14}"/>
              </a:ext>
            </a:extLst>
          </p:cNvPr>
          <p:cNvSpPr txBox="1"/>
          <p:nvPr/>
        </p:nvSpPr>
        <p:spPr>
          <a:xfrm>
            <a:off x="2411234" y="1789540"/>
            <a:ext cx="7250698" cy="261610"/>
          </a:xfrm>
          <a:prstGeom prst="rect">
            <a:avLst/>
          </a:prstGeom>
          <a:noFill/>
        </p:spPr>
        <p:txBody>
          <a:bodyPr wrap="square">
            <a:spAutoFit/>
          </a:bodyPr>
          <a:lstStyle/>
          <a:p>
            <a:r>
              <a:rPr lang="en-US" sz="1100" dirty="0">
                <a:highlight>
                  <a:srgbClr val="0000FF"/>
                </a:highlight>
              </a:rPr>
              <a:t>Please enter your valuation assumptions below and click the button to calculate the fair value.</a:t>
            </a:r>
            <a:endParaRPr lang="de-DE" sz="1100" dirty="0">
              <a:highlight>
                <a:srgbClr val="0000FF"/>
              </a:highlight>
            </a:endParaRPr>
          </a:p>
        </p:txBody>
      </p:sp>
      <p:cxnSp>
        <p:nvCxnSpPr>
          <p:cNvPr id="3" name="Verbinder: gekrümmt 2">
            <a:extLst>
              <a:ext uri="{FF2B5EF4-FFF2-40B4-BE49-F238E27FC236}">
                <a16:creationId xmlns:a16="http://schemas.microsoft.com/office/drawing/2014/main" id="{E79EAAE3-F862-1FA9-EDE1-46919D5AB06D}"/>
              </a:ext>
            </a:extLst>
          </p:cNvPr>
          <p:cNvCxnSpPr/>
          <p:nvPr/>
        </p:nvCxnSpPr>
        <p:spPr>
          <a:xfrm>
            <a:off x="3113502" y="3828077"/>
            <a:ext cx="212670" cy="433848"/>
          </a:xfrm>
          <a:prstGeom prst="curved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 name="Verbinder: gekrümmt 3">
            <a:extLst>
              <a:ext uri="{FF2B5EF4-FFF2-40B4-BE49-F238E27FC236}">
                <a16:creationId xmlns:a16="http://schemas.microsoft.com/office/drawing/2014/main" id="{DE38F8BC-282D-5C0F-BD47-97E3694198EF}"/>
              </a:ext>
            </a:extLst>
          </p:cNvPr>
          <p:cNvCxnSpPr/>
          <p:nvPr/>
        </p:nvCxnSpPr>
        <p:spPr>
          <a:xfrm>
            <a:off x="2773248" y="4471943"/>
            <a:ext cx="534059" cy="45041"/>
          </a:xfrm>
          <a:prstGeom prst="curvedConnector3">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5" name="Verbinder: gekrümmt 4">
            <a:extLst>
              <a:ext uri="{FF2B5EF4-FFF2-40B4-BE49-F238E27FC236}">
                <a16:creationId xmlns:a16="http://schemas.microsoft.com/office/drawing/2014/main" id="{7ED0F0E7-0A31-4409-B090-4FCD326927C7}"/>
              </a:ext>
            </a:extLst>
          </p:cNvPr>
          <p:cNvCxnSpPr/>
          <p:nvPr/>
        </p:nvCxnSpPr>
        <p:spPr>
          <a:xfrm flipV="1">
            <a:off x="2994601" y="4834768"/>
            <a:ext cx="266433" cy="388833"/>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feld 5">
            <a:extLst>
              <a:ext uri="{FF2B5EF4-FFF2-40B4-BE49-F238E27FC236}">
                <a16:creationId xmlns:a16="http://schemas.microsoft.com/office/drawing/2014/main" id="{3DB75BC9-6D84-80C5-136A-8E1F6CF50515}"/>
              </a:ext>
            </a:extLst>
          </p:cNvPr>
          <p:cNvSpPr txBox="1"/>
          <p:nvPr/>
        </p:nvSpPr>
        <p:spPr>
          <a:xfrm>
            <a:off x="9991558" y="2528205"/>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900" i="1" dirty="0">
                <a:highlight>
                  <a:srgbClr val="FF00FF"/>
                </a:highlight>
              </a:rPr>
              <a:t>"</a:t>
            </a:r>
            <a:r>
              <a:rPr lang="de-DE" sz="900" i="1" err="1">
                <a:highlight>
                  <a:srgbClr val="FF00FF"/>
                </a:highlight>
              </a:rPr>
              <a:t>revenue_growth</a:t>
            </a:r>
            <a:r>
              <a:rPr lang="de-DE" sz="900" i="1" dirty="0">
                <a:highlight>
                  <a:srgbClr val="FF00FF"/>
                </a:highlight>
              </a:rPr>
              <a:t>"</a:t>
            </a:r>
            <a:endParaRPr lang="de-DE" sz="1100">
              <a:highlight>
                <a:srgbClr val="FF00FF"/>
              </a:highlight>
            </a:endParaRPr>
          </a:p>
        </p:txBody>
      </p:sp>
      <p:sp>
        <p:nvSpPr>
          <p:cNvPr id="7" name="Textfeld 6">
            <a:extLst>
              <a:ext uri="{FF2B5EF4-FFF2-40B4-BE49-F238E27FC236}">
                <a16:creationId xmlns:a16="http://schemas.microsoft.com/office/drawing/2014/main" id="{8178B7BD-2B70-066D-2308-D7AB7A51FA6D}"/>
              </a:ext>
            </a:extLst>
          </p:cNvPr>
          <p:cNvSpPr txBox="1"/>
          <p:nvPr/>
        </p:nvSpPr>
        <p:spPr>
          <a:xfrm>
            <a:off x="10040196" y="2759242"/>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900" i="1" dirty="0">
                <a:highlight>
                  <a:srgbClr val="FF00FF"/>
                </a:highlight>
              </a:rPr>
              <a:t>"</a:t>
            </a:r>
            <a:r>
              <a:rPr lang="de-DE" sz="900" i="1" dirty="0" err="1">
                <a:highlight>
                  <a:srgbClr val="FF00FF"/>
                </a:highlight>
              </a:rPr>
              <a:t>operating_margin</a:t>
            </a:r>
            <a:r>
              <a:rPr lang="de-DE" sz="900" i="1" dirty="0">
                <a:highlight>
                  <a:srgbClr val="FF00FF"/>
                </a:highlight>
              </a:rPr>
              <a:t>"</a:t>
            </a:r>
            <a:endParaRPr lang="de-DE" sz="1100">
              <a:highlight>
                <a:srgbClr val="FF00FF"/>
              </a:highlight>
            </a:endParaRPr>
          </a:p>
        </p:txBody>
      </p:sp>
      <p:sp>
        <p:nvSpPr>
          <p:cNvPr id="8" name="Textfeld 7">
            <a:extLst>
              <a:ext uri="{FF2B5EF4-FFF2-40B4-BE49-F238E27FC236}">
                <a16:creationId xmlns:a16="http://schemas.microsoft.com/office/drawing/2014/main" id="{189E8968-3B1E-577C-4EB7-189182387278}"/>
              </a:ext>
            </a:extLst>
          </p:cNvPr>
          <p:cNvSpPr txBox="1"/>
          <p:nvPr/>
        </p:nvSpPr>
        <p:spPr>
          <a:xfrm>
            <a:off x="10039441" y="2939340"/>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900" i="1" dirty="0">
                <a:highlight>
                  <a:srgbClr val="FF00FF"/>
                </a:highlight>
              </a:rPr>
              <a:t>"</a:t>
            </a:r>
            <a:r>
              <a:rPr lang="de-DE" sz="900" i="1" dirty="0" err="1">
                <a:highlight>
                  <a:srgbClr val="FF00FF"/>
                </a:highlight>
              </a:rPr>
              <a:t>tax_rate</a:t>
            </a:r>
            <a:r>
              <a:rPr lang="de-DE" sz="900" i="1" dirty="0">
                <a:highlight>
                  <a:srgbClr val="FF00FF"/>
                </a:highlight>
              </a:rPr>
              <a:t>"</a:t>
            </a:r>
            <a:endParaRPr lang="de-DE" sz="1100">
              <a:highlight>
                <a:srgbClr val="FF00FF"/>
              </a:highlight>
            </a:endParaRPr>
          </a:p>
        </p:txBody>
      </p:sp>
      <p:sp>
        <p:nvSpPr>
          <p:cNvPr id="9" name="Textfeld 8">
            <a:extLst>
              <a:ext uri="{FF2B5EF4-FFF2-40B4-BE49-F238E27FC236}">
                <a16:creationId xmlns:a16="http://schemas.microsoft.com/office/drawing/2014/main" id="{421199EC-005E-040E-FB5F-AFB145DBBE62}"/>
              </a:ext>
            </a:extLst>
          </p:cNvPr>
          <p:cNvSpPr txBox="1"/>
          <p:nvPr/>
        </p:nvSpPr>
        <p:spPr>
          <a:xfrm>
            <a:off x="10032992" y="3150933"/>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900" i="1" dirty="0">
                <a:highlight>
                  <a:srgbClr val="FF00FF"/>
                </a:highlight>
              </a:rPr>
              <a:t>"</a:t>
            </a:r>
            <a:r>
              <a:rPr lang="de-DE" sz="900" i="1" dirty="0" err="1">
                <a:highlight>
                  <a:srgbClr val="FF00FF"/>
                </a:highlight>
              </a:rPr>
              <a:t>reinvestment_rate</a:t>
            </a:r>
            <a:r>
              <a:rPr lang="de-DE" sz="900" i="1" dirty="0">
                <a:highlight>
                  <a:srgbClr val="FF00FF"/>
                </a:highlight>
              </a:rPr>
              <a:t>"</a:t>
            </a:r>
            <a:endParaRPr lang="de-DE" sz="1100">
              <a:highlight>
                <a:srgbClr val="FF00FF"/>
              </a:highlight>
            </a:endParaRPr>
          </a:p>
        </p:txBody>
      </p:sp>
      <p:sp>
        <p:nvSpPr>
          <p:cNvPr id="10" name="Textfeld 9">
            <a:extLst>
              <a:ext uri="{FF2B5EF4-FFF2-40B4-BE49-F238E27FC236}">
                <a16:creationId xmlns:a16="http://schemas.microsoft.com/office/drawing/2014/main" id="{E6662256-35E4-07DA-15E3-2AD2D17A225D}"/>
              </a:ext>
            </a:extLst>
          </p:cNvPr>
          <p:cNvSpPr txBox="1"/>
          <p:nvPr/>
        </p:nvSpPr>
        <p:spPr>
          <a:xfrm>
            <a:off x="10098888" y="3384232"/>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900" i="1" dirty="0">
                <a:highlight>
                  <a:srgbClr val="FF00FF"/>
                </a:highlight>
              </a:rPr>
              <a:t>"</a:t>
            </a:r>
            <a:r>
              <a:rPr lang="de-DE" sz="900" i="1" dirty="0" err="1">
                <a:highlight>
                  <a:srgbClr val="FF00FF"/>
                </a:highlight>
              </a:rPr>
              <a:t>wacc</a:t>
            </a:r>
            <a:r>
              <a:rPr lang="de-DE" sz="900" i="1" dirty="0">
                <a:highlight>
                  <a:srgbClr val="FF00FF"/>
                </a:highlight>
              </a:rPr>
              <a:t>"</a:t>
            </a:r>
            <a:endParaRPr lang="de-DE" sz="1100">
              <a:highlight>
                <a:srgbClr val="FF00FF"/>
              </a:highlight>
            </a:endParaRPr>
          </a:p>
        </p:txBody>
      </p:sp>
      <p:sp>
        <p:nvSpPr>
          <p:cNvPr id="11" name="Textfeld 10">
            <a:extLst>
              <a:ext uri="{FF2B5EF4-FFF2-40B4-BE49-F238E27FC236}">
                <a16:creationId xmlns:a16="http://schemas.microsoft.com/office/drawing/2014/main" id="{F0080CB6-6126-052B-71B1-F46667ACDBB6}"/>
              </a:ext>
            </a:extLst>
          </p:cNvPr>
          <p:cNvSpPr txBox="1"/>
          <p:nvPr/>
        </p:nvSpPr>
        <p:spPr>
          <a:xfrm>
            <a:off x="10291916" y="5597013"/>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900" i="1" dirty="0">
                <a:highlight>
                  <a:srgbClr val="FF00FF"/>
                </a:highlight>
              </a:rPr>
              <a:t>"</a:t>
            </a:r>
            <a:r>
              <a:rPr lang="de-DE" sz="900" i="1" err="1">
                <a:highlight>
                  <a:srgbClr val="FF00FF"/>
                </a:highlight>
              </a:rPr>
              <a:t>roic_tv</a:t>
            </a:r>
            <a:r>
              <a:rPr lang="de-DE" sz="900" i="1" dirty="0">
                <a:highlight>
                  <a:srgbClr val="FF00FF"/>
                </a:highlight>
              </a:rPr>
              <a:t>"</a:t>
            </a:r>
            <a:endParaRPr lang="de-DE" sz="1100" dirty="0">
              <a:highlight>
                <a:srgbClr val="FF00FF"/>
              </a:highlight>
            </a:endParaRPr>
          </a:p>
        </p:txBody>
      </p:sp>
      <p:cxnSp>
        <p:nvCxnSpPr>
          <p:cNvPr id="12" name="Gerade Verbindung mit Pfeil 11">
            <a:extLst>
              <a:ext uri="{FF2B5EF4-FFF2-40B4-BE49-F238E27FC236}">
                <a16:creationId xmlns:a16="http://schemas.microsoft.com/office/drawing/2014/main" id="{9AE1D9F3-0E86-216B-5541-426B45186B47}"/>
              </a:ext>
            </a:extLst>
          </p:cNvPr>
          <p:cNvCxnSpPr/>
          <p:nvPr/>
        </p:nvCxnSpPr>
        <p:spPr>
          <a:xfrm>
            <a:off x="9688200" y="2675402"/>
            <a:ext cx="324291" cy="675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Gerade Verbindung mit Pfeil 12">
            <a:extLst>
              <a:ext uri="{FF2B5EF4-FFF2-40B4-BE49-F238E27FC236}">
                <a16:creationId xmlns:a16="http://schemas.microsoft.com/office/drawing/2014/main" id="{B07BE4B9-C681-7473-BCE2-E8C2E1AA76C8}"/>
              </a:ext>
            </a:extLst>
          </p:cNvPr>
          <p:cNvCxnSpPr>
            <a:cxnSpLocks/>
          </p:cNvCxnSpPr>
          <p:nvPr/>
        </p:nvCxnSpPr>
        <p:spPr>
          <a:xfrm>
            <a:off x="9661179" y="2875359"/>
            <a:ext cx="491822" cy="1216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Gerade Verbindung mit Pfeil 13">
            <a:extLst>
              <a:ext uri="{FF2B5EF4-FFF2-40B4-BE49-F238E27FC236}">
                <a16:creationId xmlns:a16="http://schemas.microsoft.com/office/drawing/2014/main" id="{C78FCF3B-C398-EFC2-E015-F43C374B4D92}"/>
              </a:ext>
            </a:extLst>
          </p:cNvPr>
          <p:cNvCxnSpPr>
            <a:cxnSpLocks/>
          </p:cNvCxnSpPr>
          <p:nvPr/>
        </p:nvCxnSpPr>
        <p:spPr>
          <a:xfrm>
            <a:off x="9688277" y="3042891"/>
            <a:ext cx="458639" cy="4466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Gerade Verbindung mit Pfeil 14">
            <a:extLst>
              <a:ext uri="{FF2B5EF4-FFF2-40B4-BE49-F238E27FC236}">
                <a16:creationId xmlns:a16="http://schemas.microsoft.com/office/drawing/2014/main" id="{6D2B051B-B7D0-929C-43B8-B5F652C0B58A}"/>
              </a:ext>
            </a:extLst>
          </p:cNvPr>
          <p:cNvCxnSpPr>
            <a:cxnSpLocks/>
          </p:cNvCxnSpPr>
          <p:nvPr/>
        </p:nvCxnSpPr>
        <p:spPr>
          <a:xfrm>
            <a:off x="9752974" y="3221458"/>
            <a:ext cx="393564" cy="4405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Gerade Verbindung mit Pfeil 17">
            <a:extLst>
              <a:ext uri="{FF2B5EF4-FFF2-40B4-BE49-F238E27FC236}">
                <a16:creationId xmlns:a16="http://schemas.microsoft.com/office/drawing/2014/main" id="{F28A3F6B-EAD8-35D8-791D-774552AE67B8}"/>
              </a:ext>
            </a:extLst>
          </p:cNvPr>
          <p:cNvCxnSpPr>
            <a:cxnSpLocks/>
          </p:cNvCxnSpPr>
          <p:nvPr/>
        </p:nvCxnSpPr>
        <p:spPr>
          <a:xfrm flipV="1">
            <a:off x="9666582" y="5703137"/>
            <a:ext cx="632333" cy="40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Gerade Verbindung mit Pfeil 23">
            <a:extLst>
              <a:ext uri="{FF2B5EF4-FFF2-40B4-BE49-F238E27FC236}">
                <a16:creationId xmlns:a16="http://schemas.microsoft.com/office/drawing/2014/main" id="{481B2E17-1AD9-78AB-47D2-CD113AB8B42B}"/>
              </a:ext>
            </a:extLst>
          </p:cNvPr>
          <p:cNvCxnSpPr>
            <a:cxnSpLocks/>
          </p:cNvCxnSpPr>
          <p:nvPr/>
        </p:nvCxnSpPr>
        <p:spPr>
          <a:xfrm>
            <a:off x="9693604" y="3486041"/>
            <a:ext cx="459397" cy="1756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6" name="Textfeld 25">
            <a:extLst>
              <a:ext uri="{FF2B5EF4-FFF2-40B4-BE49-F238E27FC236}">
                <a16:creationId xmlns:a16="http://schemas.microsoft.com/office/drawing/2014/main" id="{0F501692-EC54-63FC-D6CC-9FB0D221184A}"/>
              </a:ext>
            </a:extLst>
          </p:cNvPr>
          <p:cNvSpPr txBox="1"/>
          <p:nvPr/>
        </p:nvSpPr>
        <p:spPr>
          <a:xfrm>
            <a:off x="9742448" y="3919034"/>
            <a:ext cx="240246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highlight>
                  <a:srgbClr val="FF00FF"/>
                </a:highlight>
              </a:rPr>
              <a:t>Each row in the input table corresponds to a specific key in the </a:t>
            </a:r>
            <a:r>
              <a:rPr lang="en-US" sz="1100" err="1">
                <a:highlight>
                  <a:srgbClr val="FF00FF"/>
                </a:highlight>
              </a:rPr>
              <a:t>user_input</a:t>
            </a:r>
            <a:r>
              <a:rPr lang="en-US" sz="1100" dirty="0">
                <a:highlight>
                  <a:srgbClr val="FF00FF"/>
                </a:highlight>
              </a:rPr>
              <a:t> dictionary. The order of the editable fields (left to right) should match the respective key (as shown next to each row). You’ll see the full </a:t>
            </a:r>
            <a:r>
              <a:rPr lang="en-US" sz="1100" err="1">
                <a:highlight>
                  <a:srgbClr val="FF00FF"/>
                </a:highlight>
              </a:rPr>
              <a:t>user_input</a:t>
            </a:r>
            <a:r>
              <a:rPr lang="en-US" sz="1100" dirty="0">
                <a:highlight>
                  <a:srgbClr val="FF00FF"/>
                </a:highlight>
              </a:rPr>
              <a:t> structure on the next slide.</a:t>
            </a:r>
          </a:p>
        </p:txBody>
      </p:sp>
      <p:sp>
        <p:nvSpPr>
          <p:cNvPr id="28" name="Textfeld 27">
            <a:extLst>
              <a:ext uri="{FF2B5EF4-FFF2-40B4-BE49-F238E27FC236}">
                <a16:creationId xmlns:a16="http://schemas.microsoft.com/office/drawing/2014/main" id="{FE5E65FC-BE71-C746-9FAB-9929F867D684}"/>
              </a:ext>
            </a:extLst>
          </p:cNvPr>
          <p:cNvSpPr txBox="1"/>
          <p:nvPr/>
        </p:nvSpPr>
        <p:spPr>
          <a:xfrm>
            <a:off x="7813195" y="727114"/>
            <a:ext cx="4011137" cy="830997"/>
          </a:xfrm>
          <a:prstGeom prst="rect">
            <a:avLst/>
          </a:prstGeom>
          <a:noFill/>
        </p:spPr>
        <p:txBody>
          <a:bodyPr wrap="square">
            <a:spAutoFit/>
          </a:bodyPr>
          <a:lstStyle/>
          <a:p>
            <a:r>
              <a:rPr lang="en-US" sz="1200" dirty="0"/>
              <a:t>🟧 The orange fields in the table can be modified by the user.</a:t>
            </a:r>
          </a:p>
          <a:p>
            <a:r>
              <a:rPr lang="en-US" sz="1200" dirty="0"/>
              <a:t>These values are collected and saved in a dictionary just like  </a:t>
            </a:r>
            <a:r>
              <a:rPr lang="en-US" sz="1200" dirty="0" err="1"/>
              <a:t>user_input</a:t>
            </a:r>
            <a:endParaRPr lang="en-US" sz="1200" dirty="0"/>
          </a:p>
        </p:txBody>
      </p:sp>
    </p:spTree>
    <p:extLst>
      <p:ext uri="{BB962C8B-B14F-4D97-AF65-F5344CB8AC3E}">
        <p14:creationId xmlns:p14="http://schemas.microsoft.com/office/powerpoint/2010/main" val="3690050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4835E-6ABA-A8C5-4D15-A6977369851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B8E9AFC-B4ED-33D5-94EA-6F7E6CA3DC9F}"/>
              </a:ext>
            </a:extLst>
          </p:cNvPr>
          <p:cNvSpPr>
            <a:spLocks noGrp="1"/>
          </p:cNvSpPr>
          <p:nvPr>
            <p:ph type="title"/>
          </p:nvPr>
        </p:nvSpPr>
        <p:spPr/>
        <p:txBody>
          <a:bodyPr/>
          <a:lstStyle/>
          <a:p>
            <a:r>
              <a:rPr lang="de-DE" dirty="0"/>
              <a:t>1️⃣ Reverse FCFF Tool</a:t>
            </a:r>
          </a:p>
        </p:txBody>
      </p:sp>
      <p:sp>
        <p:nvSpPr>
          <p:cNvPr id="5" name="Inhaltsplatzhalter 4">
            <a:extLst>
              <a:ext uri="{FF2B5EF4-FFF2-40B4-BE49-F238E27FC236}">
                <a16:creationId xmlns:a16="http://schemas.microsoft.com/office/drawing/2014/main" id="{9917732D-E94A-73C7-C0A8-83851A21F9A2}"/>
              </a:ext>
            </a:extLst>
          </p:cNvPr>
          <p:cNvSpPr>
            <a:spLocks noGrp="1"/>
          </p:cNvSpPr>
          <p:nvPr>
            <p:ph idx="1"/>
          </p:nvPr>
        </p:nvSpPr>
        <p:spPr>
          <a:xfrm>
            <a:off x="296985" y="1366184"/>
            <a:ext cx="11895015" cy="5315043"/>
          </a:xfrm>
        </p:spPr>
        <p:txBody>
          <a:bodyPr vert="horz" lIns="91440" tIns="45720" rIns="91440" bIns="45720" rtlCol="0" anchor="t">
            <a:normAutofit fontScale="47500" lnSpcReduction="20000"/>
          </a:bodyPr>
          <a:lstStyle/>
          <a:p>
            <a:pPr>
              <a:buNone/>
            </a:pPr>
            <a:r>
              <a:rPr lang="en-US" dirty="0"/>
              <a:t>🔁 When user selects a stock:</a:t>
            </a:r>
            <a:endParaRPr lang="de-DE" dirty="0"/>
          </a:p>
          <a:p>
            <a:pPr>
              <a:buNone/>
            </a:pPr>
            <a:r>
              <a:rPr lang="de-DE" dirty="0"/>
              <a:t>① A </a:t>
            </a:r>
            <a:r>
              <a:rPr lang="de-DE" err="1"/>
              <a:t>new</a:t>
            </a:r>
            <a:r>
              <a:rPr lang="de-DE" dirty="0"/>
              <a:t> </a:t>
            </a:r>
            <a:r>
              <a:rPr lang="de-DE" err="1"/>
              <a:t>instance</a:t>
            </a:r>
            <a:r>
              <a:rPr lang="de-DE" dirty="0"/>
              <a:t> </a:t>
            </a:r>
            <a:r>
              <a:rPr lang="de-DE" err="1"/>
              <a:t>is</a:t>
            </a:r>
            <a:r>
              <a:rPr lang="de-DE" dirty="0"/>
              <a:t> </a:t>
            </a:r>
            <a:r>
              <a:rPr lang="de-DE" err="1"/>
              <a:t>created</a:t>
            </a:r>
            <a:r>
              <a:rPr lang="de-DE" dirty="0"/>
              <a:t>:</a:t>
            </a:r>
            <a:br>
              <a:rPr lang="de-DE" dirty="0"/>
            </a:br>
            <a:r>
              <a:rPr lang="de-DE" sz="1900" i="1" err="1"/>
              <a:t>fcff</a:t>
            </a:r>
            <a:r>
              <a:rPr lang="de-DE" sz="1900" i="1" dirty="0"/>
              <a:t> = </a:t>
            </a:r>
            <a:r>
              <a:rPr lang="de-DE" sz="1900" i="1" err="1"/>
              <a:t>FCFFModel</a:t>
            </a:r>
            <a:r>
              <a:rPr lang="de-DE" sz="1900" i="1" dirty="0"/>
              <a:t>(stock="MSFT")  </a:t>
            </a:r>
            <a:r>
              <a:rPr lang="de-DE" sz="1900" dirty="0"/>
              <a:t># </a:t>
            </a:r>
            <a:r>
              <a:rPr lang="de-DE" sz="1900" err="1"/>
              <a:t>or</a:t>
            </a:r>
            <a:r>
              <a:rPr lang="de-DE" sz="1900" dirty="0"/>
              <a:t> </a:t>
            </a:r>
            <a:r>
              <a:rPr lang="de-DE" sz="1900" i="1" dirty="0"/>
              <a:t>"NVDA„</a:t>
            </a:r>
          </a:p>
          <a:p>
            <a:pPr>
              <a:buNone/>
            </a:pPr>
            <a:r>
              <a:rPr lang="en-US" dirty="0"/>
              <a:t>② The table is filled with our default values which are defined </a:t>
            </a:r>
            <a:r>
              <a:rPr lang="en-US" b="1" u="sng" dirty="0"/>
              <a:t>for each stock</a:t>
            </a:r>
            <a:r>
              <a:rPr lang="en-US" dirty="0"/>
              <a:t>:</a:t>
            </a:r>
          </a:p>
          <a:p>
            <a:pPr>
              <a:buNone/>
            </a:pPr>
            <a:r>
              <a:rPr lang="de-DE" sz="1600" i="1" err="1"/>
              <a:t>if</a:t>
            </a:r>
            <a:r>
              <a:rPr lang="de-DE" sz="1600" i="1" dirty="0"/>
              <a:t> </a:t>
            </a:r>
            <a:r>
              <a:rPr lang="de-DE" sz="1600" i="1" err="1"/>
              <a:t>fcff.stock</a:t>
            </a:r>
            <a:r>
              <a:rPr lang="de-DE" sz="1600" i="1" dirty="0"/>
              <a:t> == 'NVDA':</a:t>
            </a:r>
            <a:endParaRPr lang="de-DE" sz="1600"/>
          </a:p>
          <a:p>
            <a:pPr>
              <a:lnSpc>
                <a:spcPct val="80000"/>
              </a:lnSpc>
              <a:buNone/>
            </a:pPr>
            <a:r>
              <a:rPr lang="de-DE" sz="1600" i="1" dirty="0"/>
              <a:t>    </a:t>
            </a:r>
            <a:r>
              <a:rPr lang="de-DE" sz="1600" i="1" err="1"/>
              <a:t>user_input</a:t>
            </a:r>
            <a:r>
              <a:rPr lang="de-DE" sz="1600" i="1" dirty="0"/>
              <a:t> = {</a:t>
            </a:r>
            <a:endParaRPr lang="de-DE" sz="1600"/>
          </a:p>
          <a:p>
            <a:pPr>
              <a:lnSpc>
                <a:spcPct val="80000"/>
              </a:lnSpc>
              <a:buNone/>
            </a:pPr>
            <a:r>
              <a:rPr lang="de-DE" sz="1600" i="1" dirty="0"/>
              <a:t>    "</a:t>
            </a:r>
            <a:r>
              <a:rPr lang="de-DE" sz="1600" i="1" err="1"/>
              <a:t>revenue_growth</a:t>
            </a:r>
            <a:r>
              <a:rPr lang="de-DE" sz="1600" i="1" dirty="0"/>
              <a:t>": [0.10, 0.10, 0.10, 0.10, 0.10, 0.0986, 0.0972, 0.0858, 0.0644, 0.043,0.043],</a:t>
            </a:r>
            <a:endParaRPr lang="de-DE" sz="1600"/>
          </a:p>
          <a:p>
            <a:pPr>
              <a:lnSpc>
                <a:spcPct val="80000"/>
              </a:lnSpc>
              <a:buNone/>
            </a:pPr>
            <a:r>
              <a:rPr lang="de-DE" sz="1600" i="1" dirty="0"/>
              <a:t>    "</a:t>
            </a:r>
            <a:r>
              <a:rPr lang="de-DE" sz="1600" i="1" err="1"/>
              <a:t>operating_margin</a:t>
            </a:r>
            <a:r>
              <a:rPr lang="de-DE" sz="1600" i="1" dirty="0"/>
              <a:t>": [0.45,0.45,0.45,0.45,0.45,0.45,0.45,0.45,0.45,0.45,0.45],</a:t>
            </a:r>
            <a:endParaRPr lang="de-DE" sz="1600"/>
          </a:p>
          <a:p>
            <a:pPr>
              <a:lnSpc>
                <a:spcPct val="80000"/>
              </a:lnSpc>
              <a:buNone/>
            </a:pPr>
            <a:r>
              <a:rPr lang="de-DE" sz="1600" i="1" dirty="0"/>
              <a:t>    "</a:t>
            </a:r>
            <a:r>
              <a:rPr lang="de-DE" sz="1600" i="1" err="1"/>
              <a:t>tax_rate</a:t>
            </a:r>
            <a:r>
              <a:rPr lang="de-DE" sz="1600" i="1" dirty="0"/>
              <a:t>": [ 0.142,0.142,0.142,0.142,0.142,0.142,0.142,0.142,0.142,0.142,0.142],  # Hier noch eins raus und </a:t>
            </a:r>
            <a:r>
              <a:rPr lang="de-DE" sz="1600" i="1" err="1"/>
              <a:t>effective</a:t>
            </a:r>
            <a:r>
              <a:rPr lang="de-DE" sz="1600" i="1" dirty="0"/>
              <a:t> </a:t>
            </a:r>
            <a:r>
              <a:rPr lang="de-DE" sz="1600" i="1" err="1"/>
              <a:t>tax</a:t>
            </a:r>
            <a:r>
              <a:rPr lang="de-DE" sz="1600" i="1" dirty="0"/>
              <a:t> rate nutzen</a:t>
            </a:r>
            <a:endParaRPr lang="de-DE" sz="1600"/>
          </a:p>
          <a:p>
            <a:pPr>
              <a:lnSpc>
                <a:spcPct val="80000"/>
              </a:lnSpc>
              <a:buNone/>
            </a:pPr>
            <a:r>
              <a:rPr lang="de-DE" sz="1600" i="1" dirty="0"/>
              <a:t>    "</a:t>
            </a:r>
            <a:r>
              <a:rPr lang="de-DE" sz="1600" i="1" err="1"/>
              <a:t>reinvestment_rate</a:t>
            </a:r>
            <a:r>
              <a:rPr lang="de-DE" sz="1600" i="1" dirty="0"/>
              <a:t>": [2,2,2,2,2,2,2,2,2,2],</a:t>
            </a:r>
            <a:endParaRPr lang="de-DE" sz="1600"/>
          </a:p>
          <a:p>
            <a:pPr>
              <a:lnSpc>
                <a:spcPct val="80000"/>
              </a:lnSpc>
              <a:buNone/>
            </a:pPr>
            <a:r>
              <a:rPr lang="de-DE" sz="1600" i="1" dirty="0"/>
              <a:t>    "</a:t>
            </a:r>
            <a:r>
              <a:rPr lang="de-DE" sz="1600" i="1" err="1"/>
              <a:t>wacc</a:t>
            </a:r>
            <a:r>
              <a:rPr lang="de-DE" sz="1600" i="1" dirty="0"/>
              <a:t>": [0.098, 0.098, 0.098, 0.098, 0.098, 0.0952, 0.0924, 0.0896, 0.0868, 0.0840, 0.0840],</a:t>
            </a:r>
            <a:endParaRPr lang="de-DE" sz="1600"/>
          </a:p>
          <a:p>
            <a:pPr>
              <a:lnSpc>
                <a:spcPct val="80000"/>
              </a:lnSpc>
              <a:buNone/>
            </a:pPr>
            <a:r>
              <a:rPr lang="de-DE" sz="1600" i="1" dirty="0"/>
              <a:t>     "</a:t>
            </a:r>
            <a:r>
              <a:rPr lang="de-DE" sz="1600" i="1" err="1"/>
              <a:t>roic_tv</a:t>
            </a:r>
            <a:r>
              <a:rPr lang="de-DE" sz="1600" i="1" dirty="0"/>
              <a:t>": 0.2 }</a:t>
            </a:r>
            <a:endParaRPr lang="de-DE" sz="1600"/>
          </a:p>
          <a:p>
            <a:pPr>
              <a:lnSpc>
                <a:spcPct val="80000"/>
              </a:lnSpc>
              <a:buNone/>
            </a:pPr>
            <a:r>
              <a:rPr lang="de-DE" sz="1600" i="1" err="1"/>
              <a:t>elif</a:t>
            </a:r>
            <a:r>
              <a:rPr lang="de-DE" sz="1600" i="1" dirty="0"/>
              <a:t> </a:t>
            </a:r>
            <a:r>
              <a:rPr lang="de-DE" sz="1600" i="1" err="1"/>
              <a:t>fcff.stock</a:t>
            </a:r>
            <a:r>
              <a:rPr lang="de-DE" sz="1600" i="1" dirty="0"/>
              <a:t> == 'MSFT':</a:t>
            </a:r>
            <a:endParaRPr lang="de-DE" sz="1600"/>
          </a:p>
          <a:p>
            <a:pPr>
              <a:lnSpc>
                <a:spcPct val="80000"/>
              </a:lnSpc>
              <a:buNone/>
            </a:pPr>
            <a:r>
              <a:rPr lang="de-DE" sz="1600" i="1" dirty="0"/>
              <a:t>    </a:t>
            </a:r>
            <a:r>
              <a:rPr lang="de-DE" sz="1600" i="1" err="1"/>
              <a:t>user_input</a:t>
            </a:r>
            <a:r>
              <a:rPr lang="de-DE" sz="1600" i="1" dirty="0"/>
              <a:t> = {</a:t>
            </a:r>
            <a:endParaRPr lang="de-DE" sz="1600"/>
          </a:p>
          <a:p>
            <a:pPr>
              <a:lnSpc>
                <a:spcPct val="80000"/>
              </a:lnSpc>
              <a:buNone/>
            </a:pPr>
            <a:r>
              <a:rPr lang="de-DE" sz="1600" i="1" dirty="0"/>
              <a:t>    "</a:t>
            </a:r>
            <a:r>
              <a:rPr lang="de-DE" sz="1600" i="1" err="1"/>
              <a:t>revenue_growth</a:t>
            </a:r>
            <a:r>
              <a:rPr lang="de-DE" sz="1600" i="1" dirty="0"/>
              <a:t>": [0.15, 0.15, 0.15, 0.15, 0.15, 0.1286, 0.1072, 0.0858, 0.0644, 0.043,0.043],</a:t>
            </a:r>
            <a:endParaRPr lang="de-DE" sz="1600"/>
          </a:p>
          <a:p>
            <a:pPr>
              <a:lnSpc>
                <a:spcPct val="80000"/>
              </a:lnSpc>
              <a:buNone/>
            </a:pPr>
            <a:r>
              <a:rPr lang="de-DE" sz="1600" i="1" dirty="0"/>
              <a:t>    "</a:t>
            </a:r>
            <a:r>
              <a:rPr lang="de-DE" sz="1600" i="1" err="1"/>
              <a:t>operating_margin</a:t>
            </a:r>
            <a:r>
              <a:rPr lang="de-DE" sz="1600" i="1" dirty="0"/>
              <a:t>": [0.45,0.45,0.45,0.45,0.45,0.45,0.45,0.45,0.45,0.45,0.45],</a:t>
            </a:r>
            <a:endParaRPr lang="de-DE" sz="1600"/>
          </a:p>
          <a:p>
            <a:pPr>
              <a:lnSpc>
                <a:spcPct val="80000"/>
              </a:lnSpc>
              <a:buNone/>
            </a:pPr>
            <a:r>
              <a:rPr lang="de-DE" sz="1600" i="1" dirty="0"/>
              <a:t>    "</a:t>
            </a:r>
            <a:r>
              <a:rPr lang="de-DE" sz="1600" i="1" err="1"/>
              <a:t>tax_rate</a:t>
            </a:r>
            <a:r>
              <a:rPr lang="de-DE" sz="1600" i="1" dirty="0"/>
              <a:t>": [ 0.182,0.182,0.182,0.182,0.182,0.182,0.182,0.182,0.182,0.182,0.182],  # Hier noch eins raus und </a:t>
            </a:r>
            <a:r>
              <a:rPr lang="de-DE" sz="1600" i="1" err="1"/>
              <a:t>effective</a:t>
            </a:r>
            <a:r>
              <a:rPr lang="de-DE" sz="1600" i="1" dirty="0"/>
              <a:t> </a:t>
            </a:r>
            <a:r>
              <a:rPr lang="de-DE" sz="1600" i="1" err="1"/>
              <a:t>tax</a:t>
            </a:r>
            <a:r>
              <a:rPr lang="de-DE" sz="1600" i="1" dirty="0"/>
              <a:t> rate nutzen</a:t>
            </a:r>
            <a:endParaRPr lang="de-DE" sz="1600"/>
          </a:p>
          <a:p>
            <a:pPr>
              <a:lnSpc>
                <a:spcPct val="80000"/>
              </a:lnSpc>
              <a:buNone/>
            </a:pPr>
            <a:r>
              <a:rPr lang="de-DE" sz="1600" i="1" dirty="0"/>
              <a:t>    "</a:t>
            </a:r>
            <a:r>
              <a:rPr lang="de-DE" sz="1600" i="1" err="1"/>
              <a:t>reinvestment_rate</a:t>
            </a:r>
            <a:r>
              <a:rPr lang="de-DE" sz="1600" i="1" dirty="0"/>
              <a:t>": [2,2,2,2,2,2,2,2,2,2],</a:t>
            </a:r>
            <a:endParaRPr lang="de-DE" sz="1600"/>
          </a:p>
          <a:p>
            <a:pPr>
              <a:lnSpc>
                <a:spcPct val="80000"/>
              </a:lnSpc>
              <a:buNone/>
            </a:pPr>
            <a:r>
              <a:rPr lang="de-DE" sz="1600" i="1" dirty="0"/>
              <a:t>    "</a:t>
            </a:r>
            <a:r>
              <a:rPr lang="de-DE" sz="1600" i="1" err="1"/>
              <a:t>wacc</a:t>
            </a:r>
            <a:r>
              <a:rPr lang="de-DE" sz="1600" i="1" dirty="0"/>
              <a:t>": [0.098, 0.098, 0.098, 0.098, 0.098, 0.0952, 0.0924, 0.0896, 0.0868, 0.0840, 0.0840],</a:t>
            </a:r>
            <a:endParaRPr lang="de-DE" sz="1600"/>
          </a:p>
          <a:p>
            <a:pPr>
              <a:lnSpc>
                <a:spcPct val="80000"/>
              </a:lnSpc>
              <a:buNone/>
            </a:pPr>
            <a:r>
              <a:rPr lang="de-DE" sz="1600" i="1" dirty="0"/>
              <a:t>     "</a:t>
            </a:r>
            <a:r>
              <a:rPr lang="de-DE" sz="1600" i="1" err="1"/>
              <a:t>roic_tv</a:t>
            </a:r>
            <a:r>
              <a:rPr lang="de-DE" sz="1600" i="1" dirty="0"/>
              <a:t>": 0.2 }</a:t>
            </a:r>
            <a:endParaRPr lang="de-DE" sz="1600" dirty="0"/>
          </a:p>
          <a:p>
            <a:pPr>
              <a:buNone/>
            </a:pPr>
            <a:endParaRPr lang="de-DE" sz="1200" i="1" dirty="0"/>
          </a:p>
          <a:p>
            <a:pPr>
              <a:buNone/>
            </a:pPr>
            <a:r>
              <a:rPr lang="en-US" dirty="0"/>
              <a:t>Execute forecast, valuation, and ROIC functions</a:t>
            </a:r>
            <a:endParaRPr lang="de-DE" dirty="0"/>
          </a:p>
          <a:p>
            <a:pPr>
              <a:buNone/>
            </a:pPr>
            <a:r>
              <a:rPr lang="de-DE" sz="1900" err="1">
                <a:solidFill>
                  <a:srgbClr val="FF0000"/>
                </a:solidFill>
              </a:rPr>
              <a:t>x,y</a:t>
            </a:r>
            <a:r>
              <a:rPr lang="de-DE" sz="1900" dirty="0">
                <a:solidFill>
                  <a:srgbClr val="FF0000"/>
                </a:solidFill>
              </a:rPr>
              <a:t> = </a:t>
            </a:r>
            <a:r>
              <a:rPr lang="de-DE" sz="1900" err="1">
                <a:solidFill>
                  <a:srgbClr val="FF0000"/>
                </a:solidFill>
              </a:rPr>
              <a:t>ffcff.build_forecast_df</a:t>
            </a:r>
            <a:r>
              <a:rPr lang="de-DE" sz="1900" dirty="0">
                <a:solidFill>
                  <a:srgbClr val="FF0000"/>
                </a:solidFill>
              </a:rPr>
              <a:t>(</a:t>
            </a:r>
            <a:r>
              <a:rPr lang="de-DE" sz="1900" err="1">
                <a:solidFill>
                  <a:srgbClr val="FF0000"/>
                </a:solidFill>
              </a:rPr>
              <a:t>user_inputs</a:t>
            </a:r>
            <a:r>
              <a:rPr lang="de-DE" sz="1900" dirty="0">
                <a:solidFill>
                  <a:srgbClr val="FF0000"/>
                </a:solidFill>
              </a:rPr>
              <a:t>=</a:t>
            </a:r>
            <a:r>
              <a:rPr lang="de-DE" sz="1900" err="1">
                <a:solidFill>
                  <a:srgbClr val="FF0000"/>
                </a:solidFill>
              </a:rPr>
              <a:t>user_input_microsoft</a:t>
            </a:r>
            <a:r>
              <a:rPr lang="de-DE" sz="1900" dirty="0">
                <a:solidFill>
                  <a:srgbClr val="FF0000"/>
                </a:solidFill>
              </a:rPr>
              <a:t>) </a:t>
            </a:r>
            <a:r>
              <a:rPr lang="de-DE" sz="1900" dirty="0">
                <a:solidFill>
                  <a:srgbClr val="FF0000"/>
                </a:solidFill>
                <a:sym typeface="Wingdings" panose="05000000000000000000" pitchFamily="2" charset="2"/>
              </a:rPr>
              <a:t> </a:t>
            </a:r>
            <a:r>
              <a:rPr lang="en-US" sz="1900" dirty="0">
                <a:solidFill>
                  <a:srgbClr val="FF0000"/>
                </a:solidFill>
                <a:sym typeface="Wingdings" panose="05000000000000000000" pitchFamily="2" charset="2"/>
              </a:rPr>
              <a:t>y is transposed version of x  </a:t>
            </a:r>
            <a:r>
              <a:rPr lang="en-US" sz="1900" b="1" dirty="0">
                <a:solidFill>
                  <a:srgbClr val="FF0000"/>
                </a:solidFill>
                <a:sym typeface="Wingdings" panose="05000000000000000000" pitchFamily="2" charset="2"/>
              </a:rPr>
              <a:t>use y</a:t>
            </a:r>
            <a:r>
              <a:rPr lang="en-US" sz="1900" dirty="0">
                <a:solidFill>
                  <a:srgbClr val="FF0000"/>
                </a:solidFill>
                <a:sym typeface="Wingdings" panose="05000000000000000000" pitchFamily="2" charset="2"/>
              </a:rPr>
              <a:t> as it is suitable for display in GUI tables </a:t>
            </a:r>
            <a:endParaRPr lang="en-US" sz="1900">
              <a:solidFill>
                <a:srgbClr val="FF0000"/>
              </a:solidFill>
            </a:endParaRPr>
          </a:p>
          <a:p>
            <a:pPr>
              <a:buNone/>
            </a:pPr>
            <a:r>
              <a:rPr lang="de-DE" sz="1900" dirty="0">
                <a:solidFill>
                  <a:schemeClr val="accent6"/>
                </a:solidFill>
              </a:rPr>
              <a:t>z= </a:t>
            </a:r>
            <a:r>
              <a:rPr lang="de-DE" sz="1900" err="1">
                <a:solidFill>
                  <a:schemeClr val="accent6"/>
                </a:solidFill>
              </a:rPr>
              <a:t>fcff.calculate_valuation</a:t>
            </a:r>
            <a:r>
              <a:rPr lang="de-DE" sz="1900" dirty="0">
                <a:solidFill>
                  <a:schemeClr val="accent6"/>
                </a:solidFill>
              </a:rPr>
              <a:t>(</a:t>
            </a:r>
            <a:r>
              <a:rPr lang="de-DE" sz="1900" err="1">
                <a:solidFill>
                  <a:schemeClr val="accent6"/>
                </a:solidFill>
              </a:rPr>
              <a:t>user_inputs</a:t>
            </a:r>
            <a:r>
              <a:rPr lang="de-DE" sz="1900" dirty="0">
                <a:solidFill>
                  <a:schemeClr val="accent6"/>
                </a:solidFill>
              </a:rPr>
              <a:t>=</a:t>
            </a:r>
            <a:r>
              <a:rPr lang="de-DE" sz="1900" err="1">
                <a:solidFill>
                  <a:schemeClr val="accent6"/>
                </a:solidFill>
              </a:rPr>
              <a:t>user_input_microsoft</a:t>
            </a:r>
            <a:r>
              <a:rPr lang="de-DE" sz="1900" dirty="0">
                <a:solidFill>
                  <a:schemeClr val="accent6"/>
                </a:solidFill>
              </a:rPr>
              <a:t>) </a:t>
            </a:r>
            <a:r>
              <a:rPr lang="de-DE" sz="1900" dirty="0">
                <a:solidFill>
                  <a:schemeClr val="accent6"/>
                </a:solidFill>
                <a:sym typeface="Wingdings" panose="05000000000000000000" pitchFamily="2" charset="2"/>
              </a:rPr>
              <a:t> </a:t>
            </a:r>
            <a:r>
              <a:rPr lang="de-DE" sz="1900" b="1" err="1">
                <a:solidFill>
                  <a:schemeClr val="accent6"/>
                </a:solidFill>
                <a:sym typeface="Wingdings" panose="05000000000000000000" pitchFamily="2" charset="2"/>
              </a:rPr>
              <a:t>use</a:t>
            </a:r>
            <a:r>
              <a:rPr lang="de-DE" sz="1900" b="1" dirty="0">
                <a:solidFill>
                  <a:schemeClr val="accent6"/>
                </a:solidFill>
                <a:sym typeface="Wingdings" panose="05000000000000000000" pitchFamily="2" charset="2"/>
              </a:rPr>
              <a:t> z</a:t>
            </a:r>
            <a:endParaRPr lang="de-DE" sz="1900" b="1">
              <a:solidFill>
                <a:schemeClr val="accent6"/>
              </a:solidFill>
            </a:endParaRPr>
          </a:p>
          <a:p>
            <a:pPr>
              <a:buNone/>
            </a:pPr>
            <a:r>
              <a:rPr lang="de-DE" sz="1900" err="1">
                <a:solidFill>
                  <a:schemeClr val="tx2">
                    <a:lumMod val="50000"/>
                    <a:lumOff val="50000"/>
                  </a:schemeClr>
                </a:solidFill>
              </a:rPr>
              <a:t>a,b</a:t>
            </a:r>
            <a:r>
              <a:rPr lang="de-DE" sz="1900" dirty="0">
                <a:solidFill>
                  <a:schemeClr val="tx2">
                    <a:lumMod val="50000"/>
                    <a:lumOff val="50000"/>
                  </a:schemeClr>
                </a:solidFill>
              </a:rPr>
              <a:t> = </a:t>
            </a:r>
            <a:r>
              <a:rPr lang="de-DE" sz="1900" err="1">
                <a:solidFill>
                  <a:schemeClr val="tx2">
                    <a:lumMod val="50000"/>
                    <a:lumOff val="50000"/>
                  </a:schemeClr>
                </a:solidFill>
              </a:rPr>
              <a:t>fcff.build_roic_df</a:t>
            </a:r>
            <a:r>
              <a:rPr lang="de-DE" sz="1900" dirty="0">
                <a:solidFill>
                  <a:schemeClr val="tx2">
                    <a:lumMod val="50000"/>
                    <a:lumOff val="50000"/>
                  </a:schemeClr>
                </a:solidFill>
              </a:rPr>
              <a:t>(</a:t>
            </a:r>
            <a:r>
              <a:rPr lang="de-DE" sz="1900" err="1">
                <a:solidFill>
                  <a:schemeClr val="tx2">
                    <a:lumMod val="50000"/>
                    <a:lumOff val="50000"/>
                  </a:schemeClr>
                </a:solidFill>
              </a:rPr>
              <a:t>user_inputs</a:t>
            </a:r>
            <a:r>
              <a:rPr lang="de-DE" sz="1900" dirty="0">
                <a:solidFill>
                  <a:schemeClr val="tx2">
                    <a:lumMod val="50000"/>
                    <a:lumOff val="50000"/>
                  </a:schemeClr>
                </a:solidFill>
              </a:rPr>
              <a:t>=</a:t>
            </a:r>
            <a:r>
              <a:rPr lang="de-DE" sz="1900" err="1">
                <a:solidFill>
                  <a:schemeClr val="tx2">
                    <a:lumMod val="50000"/>
                    <a:lumOff val="50000"/>
                  </a:schemeClr>
                </a:solidFill>
              </a:rPr>
              <a:t>user_input_microsoft</a:t>
            </a:r>
            <a:r>
              <a:rPr lang="de-DE" sz="1900" dirty="0">
                <a:solidFill>
                  <a:schemeClr val="tx2">
                    <a:lumMod val="50000"/>
                    <a:lumOff val="50000"/>
                  </a:schemeClr>
                </a:solidFill>
              </a:rPr>
              <a:t>) </a:t>
            </a:r>
            <a:r>
              <a:rPr lang="de-DE" sz="1900" dirty="0">
                <a:solidFill>
                  <a:schemeClr val="tx2">
                    <a:lumMod val="50000"/>
                    <a:lumOff val="50000"/>
                  </a:schemeClr>
                </a:solidFill>
                <a:sym typeface="Wingdings" panose="05000000000000000000" pitchFamily="2" charset="2"/>
              </a:rPr>
              <a:t> </a:t>
            </a:r>
            <a:r>
              <a:rPr lang="en-US" sz="1900" dirty="0">
                <a:solidFill>
                  <a:schemeClr val="tx2">
                    <a:lumMod val="50000"/>
                    <a:lumOff val="50000"/>
                  </a:schemeClr>
                </a:solidFill>
                <a:sym typeface="Wingdings" panose="05000000000000000000" pitchFamily="2" charset="2"/>
              </a:rPr>
              <a:t>b is transposed version of a  </a:t>
            </a:r>
            <a:r>
              <a:rPr lang="en-US" sz="1900" b="1" dirty="0">
                <a:solidFill>
                  <a:schemeClr val="tx2">
                    <a:lumMod val="50000"/>
                    <a:lumOff val="50000"/>
                  </a:schemeClr>
                </a:solidFill>
                <a:sym typeface="Wingdings" panose="05000000000000000000" pitchFamily="2" charset="2"/>
              </a:rPr>
              <a:t>use b</a:t>
            </a:r>
            <a:r>
              <a:rPr lang="en-US" sz="1900" dirty="0">
                <a:solidFill>
                  <a:schemeClr val="tx2">
                    <a:lumMod val="50000"/>
                    <a:lumOff val="50000"/>
                  </a:schemeClr>
                </a:solidFill>
                <a:sym typeface="Wingdings" panose="05000000000000000000" pitchFamily="2" charset="2"/>
              </a:rPr>
              <a:t> as it is suitable for display in GUI tables </a:t>
            </a:r>
            <a:endParaRPr lang="de-DE" sz="1900" dirty="0">
              <a:solidFill>
                <a:schemeClr val="tx2">
                  <a:lumMod val="50000"/>
                  <a:lumOff val="50000"/>
                </a:schemeClr>
              </a:solidFill>
            </a:endParaRPr>
          </a:p>
        </p:txBody>
      </p:sp>
    </p:spTree>
    <p:extLst>
      <p:ext uri="{BB962C8B-B14F-4D97-AF65-F5344CB8AC3E}">
        <p14:creationId xmlns:p14="http://schemas.microsoft.com/office/powerpoint/2010/main" val="2961829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00245-85A5-22CC-781B-07EDE9F9CF9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BD74C11-ECC7-800E-F10E-7CE36E6D5D33}"/>
              </a:ext>
            </a:extLst>
          </p:cNvPr>
          <p:cNvSpPr>
            <a:spLocks noGrp="1"/>
          </p:cNvSpPr>
          <p:nvPr>
            <p:ph type="title"/>
          </p:nvPr>
        </p:nvSpPr>
        <p:spPr/>
        <p:txBody>
          <a:bodyPr/>
          <a:lstStyle/>
          <a:p>
            <a:r>
              <a:rPr lang="de-DE" dirty="0"/>
              <a:t>1️⃣ Reverse FCFF Tool</a:t>
            </a:r>
          </a:p>
        </p:txBody>
      </p:sp>
      <p:sp>
        <p:nvSpPr>
          <p:cNvPr id="5" name="Inhaltsplatzhalter 4">
            <a:extLst>
              <a:ext uri="{FF2B5EF4-FFF2-40B4-BE49-F238E27FC236}">
                <a16:creationId xmlns:a16="http://schemas.microsoft.com/office/drawing/2014/main" id="{28DD39BA-7A4A-1BE5-508C-CFA73B4E4C20}"/>
              </a:ext>
            </a:extLst>
          </p:cNvPr>
          <p:cNvSpPr>
            <a:spLocks noGrp="1"/>
          </p:cNvSpPr>
          <p:nvPr>
            <p:ph idx="1"/>
          </p:nvPr>
        </p:nvSpPr>
        <p:spPr/>
        <p:txBody>
          <a:bodyPr vert="horz" lIns="91440" tIns="45720" rIns="91440" bIns="45720" rtlCol="0" anchor="t">
            <a:normAutofit fontScale="62500" lnSpcReduction="20000"/>
          </a:bodyPr>
          <a:lstStyle/>
          <a:p>
            <a:pPr>
              <a:buNone/>
            </a:pPr>
            <a:r>
              <a:rPr lang="en-US" sz="2400" dirty="0"/>
              <a:t>🟧 The orange fields in the table (see image above) can be </a:t>
            </a:r>
            <a:r>
              <a:rPr lang="en-US" sz="2400" b="1" dirty="0"/>
              <a:t>modified by the user</a:t>
            </a:r>
            <a:r>
              <a:rPr lang="en-US" sz="2400" dirty="0"/>
              <a:t>.</a:t>
            </a:r>
          </a:p>
          <a:p>
            <a:pPr>
              <a:buFont typeface="Wingdings" panose="05000000000000000000" pitchFamily="2" charset="2"/>
              <a:buChar char="à"/>
            </a:pPr>
            <a:r>
              <a:rPr lang="en-US" sz="2400" dirty="0"/>
              <a:t>These values are collected and saved in a dictionary just like  </a:t>
            </a:r>
            <a:r>
              <a:rPr lang="en-US" sz="2400" dirty="0" err="1"/>
              <a:t>user_input</a:t>
            </a:r>
            <a:endParaRPr lang="en-US" sz="2400" dirty="0"/>
          </a:p>
          <a:p>
            <a:pPr>
              <a:buFont typeface="Wingdings" panose="05000000000000000000" pitchFamily="2" charset="2"/>
              <a:buChar char="à"/>
            </a:pPr>
            <a:r>
              <a:rPr lang="en-US" sz="2400" dirty="0"/>
              <a:t>When the user clicks the “Calculate Fair Value” button the following 3 functions are called with the updated input:</a:t>
            </a:r>
            <a:br>
              <a:rPr lang="en-US" sz="2400" dirty="0"/>
            </a:br>
            <a:endParaRPr lang="en-US" sz="2400" dirty="0"/>
          </a:p>
          <a:p>
            <a:pPr marL="0" indent="0">
              <a:buNone/>
            </a:pPr>
            <a:r>
              <a:rPr lang="en-US" sz="2400" i="1" dirty="0" err="1"/>
              <a:t>fcff.build_forecast_df</a:t>
            </a:r>
            <a:r>
              <a:rPr lang="en-US" sz="2400" i="1" dirty="0"/>
              <a:t>(</a:t>
            </a:r>
            <a:r>
              <a:rPr lang="en-US" sz="2400" i="1" dirty="0" err="1"/>
              <a:t>user_inputs</a:t>
            </a:r>
            <a:r>
              <a:rPr lang="en-US" sz="2400" i="1" dirty="0"/>
              <a:t>=</a:t>
            </a:r>
            <a:r>
              <a:rPr lang="en-US" sz="2400" i="1" dirty="0" err="1"/>
              <a:t>user_input</a:t>
            </a:r>
            <a:r>
              <a:rPr lang="en-US" sz="2400" i="1" dirty="0"/>
              <a:t>)</a:t>
            </a:r>
          </a:p>
          <a:p>
            <a:pPr marL="0" indent="0">
              <a:buNone/>
            </a:pPr>
            <a:r>
              <a:rPr lang="en-US" sz="2400" i="1" dirty="0" err="1"/>
              <a:t>fcff.calculate_valuation</a:t>
            </a:r>
            <a:r>
              <a:rPr lang="en-US" sz="2400" i="1" dirty="0"/>
              <a:t>(</a:t>
            </a:r>
            <a:r>
              <a:rPr lang="en-US" sz="2400" i="1" dirty="0" err="1"/>
              <a:t>user_inputs</a:t>
            </a:r>
            <a:r>
              <a:rPr lang="en-US" sz="2400" i="1" dirty="0"/>
              <a:t>=</a:t>
            </a:r>
            <a:r>
              <a:rPr lang="en-US" sz="2400" i="1" dirty="0" err="1"/>
              <a:t>user_input</a:t>
            </a:r>
            <a:r>
              <a:rPr lang="en-US" sz="2400" i="1" dirty="0"/>
              <a:t>)</a:t>
            </a:r>
          </a:p>
          <a:p>
            <a:pPr marL="0" indent="0">
              <a:buNone/>
            </a:pPr>
            <a:r>
              <a:rPr lang="en-US" sz="2400" i="1" dirty="0" err="1"/>
              <a:t>fcff.build_roic_df</a:t>
            </a:r>
            <a:r>
              <a:rPr lang="en-US" sz="2400" i="1" dirty="0"/>
              <a:t>(</a:t>
            </a:r>
            <a:r>
              <a:rPr lang="en-US" sz="2400" i="1" dirty="0" err="1"/>
              <a:t>user_inputs</a:t>
            </a:r>
            <a:r>
              <a:rPr lang="en-US" sz="2400" i="1" dirty="0"/>
              <a:t>=</a:t>
            </a:r>
            <a:r>
              <a:rPr lang="en-US" sz="2400" i="1" dirty="0" err="1"/>
              <a:t>user_input</a:t>
            </a:r>
            <a:r>
              <a:rPr lang="en-US" sz="2400" i="1" dirty="0"/>
              <a:t>)</a:t>
            </a:r>
          </a:p>
          <a:p>
            <a:pPr marL="0" indent="0">
              <a:buNone/>
            </a:pPr>
            <a:endParaRPr lang="en-US" sz="2400" dirty="0"/>
          </a:p>
          <a:p>
            <a:pPr>
              <a:buNone/>
            </a:pPr>
            <a:r>
              <a:rPr lang="en-US" dirty="0"/>
              <a:t> </a:t>
            </a:r>
            <a:r>
              <a:rPr lang="en-US" b="1" dirty="0"/>
              <a:t>Please make sure:​</a:t>
            </a:r>
          </a:p>
          <a:p>
            <a:r>
              <a:rPr lang="en-US" dirty="0"/>
              <a:t>Different stocks load their correct default values​</a:t>
            </a:r>
          </a:p>
          <a:p>
            <a:r>
              <a:rPr lang="en-US" dirty="0"/>
              <a:t>Any user input errors (e.g. invalid or missing values) are handled gracefully​</a:t>
            </a:r>
          </a:p>
          <a:p>
            <a:r>
              <a:rPr lang="en-US" dirty="0"/>
              <a:t>Use simple error messages or highlight problematic inputs​</a:t>
            </a:r>
          </a:p>
          <a:p>
            <a:r>
              <a:rPr lang="en-US" b="1" dirty="0"/>
              <a:t>Note: In our examples, we used these colors just for logical distinction, not for final styling. You can design the UI freely, as long as it's clear which fields are editable and which are auto-calculated.</a:t>
            </a:r>
            <a:endParaRPr lang="de-DE" b="1" dirty="0"/>
          </a:p>
        </p:txBody>
      </p:sp>
    </p:spTree>
    <p:extLst>
      <p:ext uri="{BB962C8B-B14F-4D97-AF65-F5344CB8AC3E}">
        <p14:creationId xmlns:p14="http://schemas.microsoft.com/office/powerpoint/2010/main" val="3041810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0A6A41-DE5E-E4D1-D738-37C2992CD704}"/>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17DF88E-B6DA-79C2-467A-D35E0E8E69CC}"/>
              </a:ext>
            </a:extLst>
          </p:cNvPr>
          <p:cNvSpPr>
            <a:spLocks noGrp="1"/>
          </p:cNvSpPr>
          <p:nvPr>
            <p:ph type="title"/>
          </p:nvPr>
        </p:nvSpPr>
        <p:spPr>
          <a:xfrm>
            <a:off x="411480" y="991443"/>
            <a:ext cx="4443154" cy="1087819"/>
          </a:xfrm>
        </p:spPr>
        <p:txBody>
          <a:bodyPr anchor="b">
            <a:normAutofit/>
          </a:bodyPr>
          <a:lstStyle/>
          <a:p>
            <a:r>
              <a:rPr lang="en-US" sz="3400"/>
              <a:t>2️⃣ </a:t>
            </a:r>
            <a:r>
              <a:rPr lang="en-US" sz="3400" b="1"/>
              <a:t>Historical Data</a:t>
            </a:r>
            <a:endParaRPr lang="de-DE" sz="3400"/>
          </a:p>
        </p:txBody>
      </p:sp>
      <p:sp>
        <p:nvSpPr>
          <p:cNvPr id="14" name="Rectangle 1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Inhaltsplatzhalter 2">
            <a:extLst>
              <a:ext uri="{FF2B5EF4-FFF2-40B4-BE49-F238E27FC236}">
                <a16:creationId xmlns:a16="http://schemas.microsoft.com/office/drawing/2014/main" id="{2B38CE9E-6173-327A-BDB2-C367DF15A018}"/>
              </a:ext>
            </a:extLst>
          </p:cNvPr>
          <p:cNvSpPr>
            <a:spLocks noGrp="1"/>
          </p:cNvSpPr>
          <p:nvPr>
            <p:ph idx="1"/>
          </p:nvPr>
        </p:nvSpPr>
        <p:spPr>
          <a:xfrm>
            <a:off x="411480" y="2684095"/>
            <a:ext cx="4443154" cy="3492868"/>
          </a:xfrm>
        </p:spPr>
        <p:txBody>
          <a:bodyPr vert="horz" lIns="91440" tIns="45720" rIns="91440" bIns="45720" rtlCol="0" anchor="t">
            <a:normAutofit/>
          </a:bodyPr>
          <a:lstStyle/>
          <a:p>
            <a:pPr>
              <a:buNone/>
            </a:pPr>
            <a:r>
              <a:rPr lang="en-US" sz="1500" dirty="0"/>
              <a:t>The second tab should include a clear and dynamic section </a:t>
            </a:r>
            <a:r>
              <a:rPr lang="en-US" sz="1500" err="1"/>
              <a:t>header.:“Historical</a:t>
            </a:r>
            <a:r>
              <a:rPr lang="en-US" sz="1500" dirty="0"/>
              <a:t> Financial Overview – {</a:t>
            </a:r>
            <a:r>
              <a:rPr lang="en-US" sz="1500" err="1"/>
              <a:t>stock_name</a:t>
            </a:r>
            <a:r>
              <a:rPr lang="en-US" sz="1500" dirty="0"/>
              <a:t>}”Replace {</a:t>
            </a:r>
            <a:r>
              <a:rPr lang="en-US" sz="1500" err="1"/>
              <a:t>stock_name</a:t>
            </a:r>
            <a:r>
              <a:rPr lang="en-US" sz="1500" dirty="0"/>
              <a:t>} dynamically based on the stock selected in </a:t>
            </a:r>
            <a:r>
              <a:rPr lang="en-US" sz="1500" dirty="0">
                <a:highlight>
                  <a:srgbClr val="FFFF00"/>
                </a:highlight>
              </a:rPr>
              <a:t>the first tab </a:t>
            </a:r>
            <a:r>
              <a:rPr lang="en-US" sz="1500" dirty="0"/>
              <a:t>(e.g., "Microsoft", "NVIDIA").</a:t>
            </a:r>
          </a:p>
          <a:p>
            <a:pPr>
              <a:buNone/>
            </a:pPr>
            <a:endParaRPr lang="en-US" sz="1500" dirty="0"/>
          </a:p>
          <a:p>
            <a:pPr>
              <a:buNone/>
            </a:pPr>
            <a:r>
              <a:rPr lang="en-US" sz="1400" dirty="0"/>
              <a:t>Here’s an example layout. On the next slide, you will see  the layout for this dashboard. On the next slide, we show that </a:t>
            </a:r>
            <a:r>
              <a:rPr lang="en-US" sz="1400" b="1" dirty="0"/>
              <a:t>a vertical or alternative layout is also fine</a:t>
            </a:r>
            <a:r>
              <a:rPr lang="en-US" sz="1400" dirty="0"/>
              <a:t>.</a:t>
            </a:r>
            <a:br>
              <a:rPr lang="en-US" sz="1400" dirty="0"/>
            </a:br>
            <a:endParaRPr lang="en-US" sz="1400" dirty="0"/>
          </a:p>
          <a:p>
            <a:pPr marL="0" indent="0">
              <a:buNone/>
            </a:pPr>
            <a:endParaRPr lang="de-DE" sz="1800" dirty="0"/>
          </a:p>
        </p:txBody>
      </p:sp>
      <p:pic>
        <p:nvPicPr>
          <p:cNvPr id="7" name="Grafik 6" descr="Ein Bild, das Text, Schrift, Reihe, Diagramm enthält.&#10;&#10;KI-generierte Inhalte können fehlerhaft sein.">
            <a:extLst>
              <a:ext uri="{FF2B5EF4-FFF2-40B4-BE49-F238E27FC236}">
                <a16:creationId xmlns:a16="http://schemas.microsoft.com/office/drawing/2014/main" id="{062473E5-F662-C652-6FBB-EA465AECF920}"/>
              </a:ext>
            </a:extLst>
          </p:cNvPr>
          <p:cNvPicPr>
            <a:picLocks noChangeAspect="1"/>
          </p:cNvPicPr>
          <p:nvPr/>
        </p:nvPicPr>
        <p:blipFill>
          <a:blip r:embed="rId2">
            <a:extLst>
              <a:ext uri="{28A0092B-C50C-407E-A947-70E740481C1C}">
                <a14:useLocalDpi xmlns:a14="http://schemas.microsoft.com/office/drawing/2010/main" val="0"/>
              </a:ext>
            </a:extLst>
          </a:blip>
          <a:srcRect t="17134" r="174" b="18068"/>
          <a:stretch>
            <a:fillRect/>
          </a:stretch>
        </p:blipFill>
        <p:spPr>
          <a:xfrm>
            <a:off x="5340096" y="2809032"/>
            <a:ext cx="6429225" cy="2326576"/>
          </a:xfrm>
          <a:prstGeom prst="rect">
            <a:avLst/>
          </a:prstGeom>
        </p:spPr>
      </p:pic>
    </p:spTree>
    <p:extLst>
      <p:ext uri="{BB962C8B-B14F-4D97-AF65-F5344CB8AC3E}">
        <p14:creationId xmlns:p14="http://schemas.microsoft.com/office/powerpoint/2010/main" val="4182493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8AFF9-1DC6-AA7F-5DE9-7967CC7B83F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596D958-FEC7-A8C3-0145-8FADB9502664}"/>
              </a:ext>
            </a:extLst>
          </p:cNvPr>
          <p:cNvSpPr>
            <a:spLocks noGrp="1"/>
          </p:cNvSpPr>
          <p:nvPr>
            <p:ph type="title"/>
          </p:nvPr>
        </p:nvSpPr>
        <p:spPr>
          <a:xfrm>
            <a:off x="543851" y="17767"/>
            <a:ext cx="10515600" cy="1325563"/>
          </a:xfrm>
        </p:spPr>
        <p:txBody>
          <a:bodyPr/>
          <a:lstStyle/>
          <a:p>
            <a:r>
              <a:rPr lang="en-US" sz="4400" dirty="0"/>
              <a:t>2️⃣ </a:t>
            </a:r>
            <a:r>
              <a:rPr lang="en-US" sz="4400" b="1" dirty="0"/>
              <a:t>Historical Data</a:t>
            </a:r>
            <a:endParaRPr lang="de-DE" dirty="0"/>
          </a:p>
        </p:txBody>
      </p:sp>
      <p:pic>
        <p:nvPicPr>
          <p:cNvPr id="21" name="Inhaltsplatzhalter 20" descr="Ein Bild, das Screenshot, Text, Schrift, Design enthält.&#10;&#10;KI-generierte Inhalte können fehlerhaft sein.">
            <a:extLst>
              <a:ext uri="{FF2B5EF4-FFF2-40B4-BE49-F238E27FC236}">
                <a16:creationId xmlns:a16="http://schemas.microsoft.com/office/drawing/2014/main" id="{A4C8B3E8-0DE9-5C9F-8698-F16B99CED5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436" y="3175279"/>
            <a:ext cx="2651126" cy="1325563"/>
          </a:xfrm>
        </p:spPr>
      </p:pic>
      <p:pic>
        <p:nvPicPr>
          <p:cNvPr id="23" name="Grafik 22" descr="Ein Bild, das Text, Screenshot, Schrift, Design enthält.&#10;&#10;KI-generierte Inhalte können fehlerhaft sein.">
            <a:extLst>
              <a:ext uri="{FF2B5EF4-FFF2-40B4-BE49-F238E27FC236}">
                <a16:creationId xmlns:a16="http://schemas.microsoft.com/office/drawing/2014/main" id="{20BB8DAB-2416-3A94-1AA5-CF7EF4035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21" y="4891088"/>
            <a:ext cx="2651126" cy="1325563"/>
          </a:xfrm>
          <a:prstGeom prst="rect">
            <a:avLst/>
          </a:prstGeom>
        </p:spPr>
      </p:pic>
      <p:pic>
        <p:nvPicPr>
          <p:cNvPr id="25" name="Grafik 24" descr="Ein Bild, das Screenshot, Text, Design enthält.&#10;&#10;KI-generierte Inhalte können fehlerhaft sein.">
            <a:extLst>
              <a:ext uri="{FF2B5EF4-FFF2-40B4-BE49-F238E27FC236}">
                <a16:creationId xmlns:a16="http://schemas.microsoft.com/office/drawing/2014/main" id="{8E3EF1FC-5C9D-EBC0-CAE0-B6E83EC60A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7870" y="4118212"/>
            <a:ext cx="2871314" cy="1435657"/>
          </a:xfrm>
          <a:prstGeom prst="rect">
            <a:avLst/>
          </a:prstGeom>
        </p:spPr>
      </p:pic>
      <p:pic>
        <p:nvPicPr>
          <p:cNvPr id="27" name="Grafik 26" descr="Ein Bild, das Screenshot, Grafiken enthält.&#10;&#10;KI-generierte Inhalte können fehlerhaft sein.">
            <a:extLst>
              <a:ext uri="{FF2B5EF4-FFF2-40B4-BE49-F238E27FC236}">
                <a16:creationId xmlns:a16="http://schemas.microsoft.com/office/drawing/2014/main" id="{0033BF87-7B5B-561D-BFAE-8E346AAF9E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8056" y="2245844"/>
            <a:ext cx="2651128" cy="1325564"/>
          </a:xfrm>
          <a:prstGeom prst="rect">
            <a:avLst/>
          </a:prstGeom>
        </p:spPr>
      </p:pic>
      <p:pic>
        <p:nvPicPr>
          <p:cNvPr id="29" name="Grafik 28" descr="Ein Bild, das Screenshot, Design enthält.&#10;&#10;KI-generierte Inhalte können fehlerhaft sein.">
            <a:extLst>
              <a:ext uri="{FF2B5EF4-FFF2-40B4-BE49-F238E27FC236}">
                <a16:creationId xmlns:a16="http://schemas.microsoft.com/office/drawing/2014/main" id="{9E630F89-2CED-47C2-8F26-7A5EBB4374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436" y="1375885"/>
            <a:ext cx="2871314" cy="1435657"/>
          </a:xfrm>
          <a:prstGeom prst="rect">
            <a:avLst/>
          </a:prstGeom>
        </p:spPr>
      </p:pic>
      <p:pic>
        <p:nvPicPr>
          <p:cNvPr id="31" name="Grafik 30" descr="Ein Bild, das Dunkelheit, Schwarz, Nacht enthält.&#10;&#10;KI-generierte Inhalte können fehlerhaft sein.">
            <a:extLst>
              <a:ext uri="{FF2B5EF4-FFF2-40B4-BE49-F238E27FC236}">
                <a16:creationId xmlns:a16="http://schemas.microsoft.com/office/drawing/2014/main" id="{619A1D0C-D7D0-125C-B1C1-5107106E3A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6981" y="3175279"/>
            <a:ext cx="3164308" cy="1582154"/>
          </a:xfrm>
          <a:prstGeom prst="rect">
            <a:avLst/>
          </a:prstGeom>
        </p:spPr>
      </p:pic>
      <p:sp>
        <p:nvSpPr>
          <p:cNvPr id="36" name="Freihandform: Form 35">
            <a:extLst>
              <a:ext uri="{FF2B5EF4-FFF2-40B4-BE49-F238E27FC236}">
                <a16:creationId xmlns:a16="http://schemas.microsoft.com/office/drawing/2014/main" id="{06E21FE8-15BD-F32F-CE88-6A53A4428B64}"/>
              </a:ext>
            </a:extLst>
          </p:cNvPr>
          <p:cNvSpPr/>
          <p:nvPr/>
        </p:nvSpPr>
        <p:spPr>
          <a:xfrm>
            <a:off x="3072384" y="1975163"/>
            <a:ext cx="1322832" cy="1012499"/>
          </a:xfrm>
          <a:custGeom>
            <a:avLst/>
            <a:gdLst>
              <a:gd name="connsiteX0" fmla="*/ 0 w 1322832"/>
              <a:gd name="connsiteY0" fmla="*/ 79189 h 1012499"/>
              <a:gd name="connsiteX1" fmla="*/ 390144 w 1322832"/>
              <a:gd name="connsiteY1" fmla="*/ 79189 h 1012499"/>
              <a:gd name="connsiteX2" fmla="*/ 518160 w 1322832"/>
              <a:gd name="connsiteY2" fmla="*/ 902149 h 1012499"/>
              <a:gd name="connsiteX3" fmla="*/ 1322832 w 1322832"/>
              <a:gd name="connsiteY3" fmla="*/ 981397 h 1012499"/>
            </a:gdLst>
            <a:ahLst/>
            <a:cxnLst>
              <a:cxn ang="0">
                <a:pos x="connsiteX0" y="connsiteY0"/>
              </a:cxn>
              <a:cxn ang="0">
                <a:pos x="connsiteX1" y="connsiteY1"/>
              </a:cxn>
              <a:cxn ang="0">
                <a:pos x="connsiteX2" y="connsiteY2"/>
              </a:cxn>
              <a:cxn ang="0">
                <a:pos x="connsiteX3" y="connsiteY3"/>
              </a:cxn>
            </a:cxnLst>
            <a:rect l="l" t="t" r="r" b="b"/>
            <a:pathLst>
              <a:path w="1322832" h="1012499">
                <a:moveTo>
                  <a:pt x="0" y="79189"/>
                </a:moveTo>
                <a:cubicBezTo>
                  <a:pt x="151892" y="10609"/>
                  <a:pt x="303784" y="-57971"/>
                  <a:pt x="390144" y="79189"/>
                </a:cubicBezTo>
                <a:cubicBezTo>
                  <a:pt x="476504" y="216349"/>
                  <a:pt x="362712" y="751781"/>
                  <a:pt x="518160" y="902149"/>
                </a:cubicBezTo>
                <a:cubicBezTo>
                  <a:pt x="673608" y="1052517"/>
                  <a:pt x="998220" y="1016957"/>
                  <a:pt x="1322832" y="98139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Freihandform: Form 36">
            <a:extLst>
              <a:ext uri="{FF2B5EF4-FFF2-40B4-BE49-F238E27FC236}">
                <a16:creationId xmlns:a16="http://schemas.microsoft.com/office/drawing/2014/main" id="{F1031A27-8553-DB2B-D1BE-FA6C59BC5CDC}"/>
              </a:ext>
            </a:extLst>
          </p:cNvPr>
          <p:cNvSpPr/>
          <p:nvPr/>
        </p:nvSpPr>
        <p:spPr>
          <a:xfrm>
            <a:off x="2804161" y="2987662"/>
            <a:ext cx="1322832" cy="965214"/>
          </a:xfrm>
          <a:custGeom>
            <a:avLst/>
            <a:gdLst>
              <a:gd name="connsiteX0" fmla="*/ 0 w 1648431"/>
              <a:gd name="connsiteY0" fmla="*/ 946168 h 1034180"/>
              <a:gd name="connsiteX1" fmla="*/ 768096 w 1648431"/>
              <a:gd name="connsiteY1" fmla="*/ 952264 h 1034180"/>
              <a:gd name="connsiteX2" fmla="*/ 804672 w 1648431"/>
              <a:gd name="connsiteY2" fmla="*/ 80536 h 1034180"/>
              <a:gd name="connsiteX3" fmla="*/ 1566672 w 1648431"/>
              <a:gd name="connsiteY3" fmla="*/ 31768 h 1034180"/>
              <a:gd name="connsiteX4" fmla="*/ 1591056 w 1648431"/>
              <a:gd name="connsiteY4" fmla="*/ 19576 h 1034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431" h="1034180">
                <a:moveTo>
                  <a:pt x="0" y="946168"/>
                </a:moveTo>
                <a:cubicBezTo>
                  <a:pt x="316992" y="1021352"/>
                  <a:pt x="633984" y="1096536"/>
                  <a:pt x="768096" y="952264"/>
                </a:cubicBezTo>
                <a:cubicBezTo>
                  <a:pt x="902208" y="807992"/>
                  <a:pt x="671576" y="233952"/>
                  <a:pt x="804672" y="80536"/>
                </a:cubicBezTo>
                <a:cubicBezTo>
                  <a:pt x="937768" y="-72880"/>
                  <a:pt x="1435608" y="41928"/>
                  <a:pt x="1566672" y="31768"/>
                </a:cubicBezTo>
                <a:cubicBezTo>
                  <a:pt x="1697736" y="21608"/>
                  <a:pt x="1644396" y="20592"/>
                  <a:pt x="1591056" y="1957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Freihandform: Form 37">
            <a:extLst>
              <a:ext uri="{FF2B5EF4-FFF2-40B4-BE49-F238E27FC236}">
                <a16:creationId xmlns:a16="http://schemas.microsoft.com/office/drawing/2014/main" id="{5E8DB2E0-B365-C6C2-80B7-4ECD23298615}"/>
              </a:ext>
            </a:extLst>
          </p:cNvPr>
          <p:cNvSpPr/>
          <p:nvPr/>
        </p:nvSpPr>
        <p:spPr>
          <a:xfrm>
            <a:off x="2798064" y="3925824"/>
            <a:ext cx="1426464" cy="940846"/>
          </a:xfrm>
          <a:custGeom>
            <a:avLst/>
            <a:gdLst>
              <a:gd name="connsiteX0" fmla="*/ 0 w 1426464"/>
              <a:gd name="connsiteY0" fmla="*/ 0 h 940846"/>
              <a:gd name="connsiteX1" fmla="*/ 609600 w 1426464"/>
              <a:gd name="connsiteY1" fmla="*/ 79248 h 940846"/>
              <a:gd name="connsiteX2" fmla="*/ 737616 w 1426464"/>
              <a:gd name="connsiteY2" fmla="*/ 859536 h 940846"/>
              <a:gd name="connsiteX3" fmla="*/ 1426464 w 1426464"/>
              <a:gd name="connsiteY3" fmla="*/ 877824 h 940846"/>
            </a:gdLst>
            <a:ahLst/>
            <a:cxnLst>
              <a:cxn ang="0">
                <a:pos x="connsiteX0" y="connsiteY0"/>
              </a:cxn>
              <a:cxn ang="0">
                <a:pos x="connsiteX1" y="connsiteY1"/>
              </a:cxn>
              <a:cxn ang="0">
                <a:pos x="connsiteX2" y="connsiteY2"/>
              </a:cxn>
              <a:cxn ang="0">
                <a:pos x="connsiteX3" y="connsiteY3"/>
              </a:cxn>
            </a:cxnLst>
            <a:rect l="l" t="t" r="r" b="b"/>
            <a:pathLst>
              <a:path w="1426464" h="940846">
                <a:moveTo>
                  <a:pt x="0" y="0"/>
                </a:moveTo>
                <a:lnTo>
                  <a:pt x="609600" y="79248"/>
                </a:lnTo>
                <a:cubicBezTo>
                  <a:pt x="732536" y="222504"/>
                  <a:pt x="601472" y="726440"/>
                  <a:pt x="737616" y="859536"/>
                </a:cubicBezTo>
                <a:cubicBezTo>
                  <a:pt x="873760" y="992632"/>
                  <a:pt x="1150112" y="935228"/>
                  <a:pt x="1426464" y="877824"/>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de-DE"/>
          </a:p>
        </p:txBody>
      </p:sp>
      <p:sp>
        <p:nvSpPr>
          <p:cNvPr id="39" name="Freihandform: Form 38">
            <a:extLst>
              <a:ext uri="{FF2B5EF4-FFF2-40B4-BE49-F238E27FC236}">
                <a16:creationId xmlns:a16="http://schemas.microsoft.com/office/drawing/2014/main" id="{3A9A21CB-A2FF-AD69-FF9B-1E9699DBEA1E}"/>
              </a:ext>
            </a:extLst>
          </p:cNvPr>
          <p:cNvSpPr/>
          <p:nvPr/>
        </p:nvSpPr>
        <p:spPr>
          <a:xfrm>
            <a:off x="2901696" y="4821936"/>
            <a:ext cx="726443" cy="919527"/>
          </a:xfrm>
          <a:custGeom>
            <a:avLst/>
            <a:gdLst>
              <a:gd name="connsiteX0" fmla="*/ 0 w 726443"/>
              <a:gd name="connsiteY0" fmla="*/ 816864 h 919527"/>
              <a:gd name="connsiteX1" fmla="*/ 664464 w 726443"/>
              <a:gd name="connsiteY1" fmla="*/ 847344 h 919527"/>
              <a:gd name="connsiteX2" fmla="*/ 658368 w 726443"/>
              <a:gd name="connsiteY2" fmla="*/ 0 h 919527"/>
            </a:gdLst>
            <a:ahLst/>
            <a:cxnLst>
              <a:cxn ang="0">
                <a:pos x="connsiteX0" y="connsiteY0"/>
              </a:cxn>
              <a:cxn ang="0">
                <a:pos x="connsiteX1" y="connsiteY1"/>
              </a:cxn>
              <a:cxn ang="0">
                <a:pos x="connsiteX2" y="connsiteY2"/>
              </a:cxn>
            </a:cxnLst>
            <a:rect l="l" t="t" r="r" b="b"/>
            <a:pathLst>
              <a:path w="726443" h="919527">
                <a:moveTo>
                  <a:pt x="0" y="816864"/>
                </a:moveTo>
                <a:cubicBezTo>
                  <a:pt x="277368" y="900176"/>
                  <a:pt x="554736" y="983488"/>
                  <a:pt x="664464" y="847344"/>
                </a:cubicBezTo>
                <a:cubicBezTo>
                  <a:pt x="774192" y="711200"/>
                  <a:pt x="716280" y="355600"/>
                  <a:pt x="658368" y="0"/>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de-DE"/>
          </a:p>
        </p:txBody>
      </p:sp>
      <p:sp>
        <p:nvSpPr>
          <p:cNvPr id="40" name="Freihandform: Form 39">
            <a:extLst>
              <a:ext uri="{FF2B5EF4-FFF2-40B4-BE49-F238E27FC236}">
                <a16:creationId xmlns:a16="http://schemas.microsoft.com/office/drawing/2014/main" id="{CB6737AC-0783-6F55-6C43-FA5E0B570F0E}"/>
              </a:ext>
            </a:extLst>
          </p:cNvPr>
          <p:cNvSpPr/>
          <p:nvPr/>
        </p:nvSpPr>
        <p:spPr>
          <a:xfrm>
            <a:off x="7028688" y="2831908"/>
            <a:ext cx="676656" cy="1174747"/>
          </a:xfrm>
          <a:custGeom>
            <a:avLst/>
            <a:gdLst>
              <a:gd name="connsiteX0" fmla="*/ 0 w 676656"/>
              <a:gd name="connsiteY0" fmla="*/ 106364 h 1174747"/>
              <a:gd name="connsiteX1" fmla="*/ 292608 w 676656"/>
              <a:gd name="connsiteY1" fmla="*/ 88076 h 1174747"/>
              <a:gd name="connsiteX2" fmla="*/ 335280 w 676656"/>
              <a:gd name="connsiteY2" fmla="*/ 1063436 h 1174747"/>
              <a:gd name="connsiteX3" fmla="*/ 676656 w 676656"/>
              <a:gd name="connsiteY3" fmla="*/ 1112204 h 1174747"/>
            </a:gdLst>
            <a:ahLst/>
            <a:cxnLst>
              <a:cxn ang="0">
                <a:pos x="connsiteX0" y="connsiteY0"/>
              </a:cxn>
              <a:cxn ang="0">
                <a:pos x="connsiteX1" y="connsiteY1"/>
              </a:cxn>
              <a:cxn ang="0">
                <a:pos x="connsiteX2" y="connsiteY2"/>
              </a:cxn>
              <a:cxn ang="0">
                <a:pos x="connsiteX3" y="connsiteY3"/>
              </a:cxn>
            </a:cxnLst>
            <a:rect l="l" t="t" r="r" b="b"/>
            <a:pathLst>
              <a:path w="676656" h="1174747">
                <a:moveTo>
                  <a:pt x="0" y="106364"/>
                </a:moveTo>
                <a:cubicBezTo>
                  <a:pt x="118364" y="17464"/>
                  <a:pt x="236728" y="-71436"/>
                  <a:pt x="292608" y="88076"/>
                </a:cubicBezTo>
                <a:cubicBezTo>
                  <a:pt x="348488" y="247588"/>
                  <a:pt x="271272" y="892748"/>
                  <a:pt x="335280" y="1063436"/>
                </a:cubicBezTo>
                <a:cubicBezTo>
                  <a:pt x="399288" y="1234124"/>
                  <a:pt x="537972" y="1173164"/>
                  <a:pt x="676656" y="111220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Freihandform: Form 40">
            <a:extLst>
              <a:ext uri="{FF2B5EF4-FFF2-40B4-BE49-F238E27FC236}">
                <a16:creationId xmlns:a16="http://schemas.microsoft.com/office/drawing/2014/main" id="{442DFD68-899B-B70F-7BD7-AD769B2094D2}"/>
              </a:ext>
            </a:extLst>
          </p:cNvPr>
          <p:cNvSpPr/>
          <p:nvPr/>
        </p:nvSpPr>
        <p:spPr>
          <a:xfrm>
            <a:off x="6918960" y="4011168"/>
            <a:ext cx="610084" cy="980374"/>
          </a:xfrm>
          <a:custGeom>
            <a:avLst/>
            <a:gdLst>
              <a:gd name="connsiteX0" fmla="*/ 0 w 610084"/>
              <a:gd name="connsiteY0" fmla="*/ 890016 h 980374"/>
              <a:gd name="connsiteX1" fmla="*/ 573024 w 610084"/>
              <a:gd name="connsiteY1" fmla="*/ 896112 h 980374"/>
              <a:gd name="connsiteX2" fmla="*/ 505968 w 610084"/>
              <a:gd name="connsiteY2" fmla="*/ 0 h 980374"/>
            </a:gdLst>
            <a:ahLst/>
            <a:cxnLst>
              <a:cxn ang="0">
                <a:pos x="connsiteX0" y="connsiteY0"/>
              </a:cxn>
              <a:cxn ang="0">
                <a:pos x="connsiteX1" y="connsiteY1"/>
              </a:cxn>
              <a:cxn ang="0">
                <a:pos x="connsiteX2" y="connsiteY2"/>
              </a:cxn>
            </a:cxnLst>
            <a:rect l="l" t="t" r="r" b="b"/>
            <a:pathLst>
              <a:path w="610084" h="980374">
                <a:moveTo>
                  <a:pt x="0" y="890016"/>
                </a:moveTo>
                <a:cubicBezTo>
                  <a:pt x="244348" y="967232"/>
                  <a:pt x="488696" y="1044448"/>
                  <a:pt x="573024" y="896112"/>
                </a:cubicBezTo>
                <a:cubicBezTo>
                  <a:pt x="657352" y="747776"/>
                  <a:pt x="581660" y="373888"/>
                  <a:pt x="505968"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Textfeld 42">
            <a:extLst>
              <a:ext uri="{FF2B5EF4-FFF2-40B4-BE49-F238E27FC236}">
                <a16:creationId xmlns:a16="http://schemas.microsoft.com/office/drawing/2014/main" id="{CF40F28B-73A7-6F7B-FFD8-3FE945AF6C92}"/>
              </a:ext>
            </a:extLst>
          </p:cNvPr>
          <p:cNvSpPr txBox="1"/>
          <p:nvPr/>
        </p:nvSpPr>
        <p:spPr>
          <a:xfrm>
            <a:off x="4441531" y="5035715"/>
            <a:ext cx="6094674" cy="1277273"/>
          </a:xfrm>
          <a:prstGeom prst="rect">
            <a:avLst/>
          </a:prstGeom>
          <a:noFill/>
        </p:spPr>
        <p:txBody>
          <a:bodyPr wrap="square">
            <a:spAutoFit/>
          </a:bodyPr>
          <a:lstStyle/>
          <a:p>
            <a:endParaRPr lang="de-DE" sz="1100" dirty="0"/>
          </a:p>
          <a:p>
            <a:endParaRPr lang="de-DE" sz="1100" dirty="0"/>
          </a:p>
          <a:p>
            <a:endParaRPr lang="de-DE" sz="1100" dirty="0"/>
          </a:p>
          <a:p>
            <a:r>
              <a:rPr lang="de-DE" sz="1100" dirty="0" err="1"/>
              <a:t>fig</a:t>
            </a:r>
            <a:r>
              <a:rPr lang="de-DE" sz="1100" dirty="0"/>
              <a:t>, </a:t>
            </a:r>
            <a:r>
              <a:rPr lang="de-DE" sz="1100" dirty="0" err="1"/>
              <a:t>ax</a:t>
            </a:r>
            <a:r>
              <a:rPr lang="de-DE" sz="1100" dirty="0"/>
              <a:t> = </a:t>
            </a:r>
            <a:r>
              <a:rPr lang="de-DE" sz="1100" dirty="0" err="1"/>
              <a:t>fcff.plot_operating_margin</a:t>
            </a:r>
            <a:r>
              <a:rPr lang="de-DE" sz="1100" dirty="0"/>
              <a:t>()</a:t>
            </a:r>
          </a:p>
          <a:p>
            <a:r>
              <a:rPr lang="de-DE" sz="1100" dirty="0" err="1"/>
              <a:t>plt.show</a:t>
            </a:r>
            <a:r>
              <a:rPr lang="de-DE" sz="1100" dirty="0"/>
              <a:t>()</a:t>
            </a:r>
          </a:p>
          <a:p>
            <a:endParaRPr lang="de-DE" sz="1100" dirty="0"/>
          </a:p>
          <a:p>
            <a:endParaRPr lang="de-DE" sz="1100" dirty="0"/>
          </a:p>
        </p:txBody>
      </p:sp>
      <p:sp>
        <p:nvSpPr>
          <p:cNvPr id="45" name="Textfeld 44">
            <a:extLst>
              <a:ext uri="{FF2B5EF4-FFF2-40B4-BE49-F238E27FC236}">
                <a16:creationId xmlns:a16="http://schemas.microsoft.com/office/drawing/2014/main" id="{4F1ACF34-EC63-245E-5DB7-D53E154ACFA2}"/>
              </a:ext>
            </a:extLst>
          </p:cNvPr>
          <p:cNvSpPr txBox="1"/>
          <p:nvPr/>
        </p:nvSpPr>
        <p:spPr>
          <a:xfrm>
            <a:off x="8012114" y="4757433"/>
            <a:ext cx="6094674" cy="430887"/>
          </a:xfrm>
          <a:prstGeom prst="rect">
            <a:avLst/>
          </a:prstGeom>
          <a:noFill/>
        </p:spPr>
        <p:txBody>
          <a:bodyPr wrap="square">
            <a:spAutoFit/>
          </a:bodyPr>
          <a:lstStyle/>
          <a:p>
            <a:r>
              <a:rPr lang="de-DE" sz="1100" dirty="0" err="1"/>
              <a:t>fig</a:t>
            </a:r>
            <a:r>
              <a:rPr lang="de-DE" sz="1100" dirty="0"/>
              <a:t>, </a:t>
            </a:r>
            <a:r>
              <a:rPr lang="de-DE" sz="1100" dirty="0" err="1"/>
              <a:t>ax</a:t>
            </a:r>
            <a:r>
              <a:rPr lang="de-DE" sz="1100" dirty="0"/>
              <a:t> = </a:t>
            </a:r>
            <a:r>
              <a:rPr lang="de-DE" sz="1100" dirty="0" err="1"/>
              <a:t>fcff.plot_stock_price</a:t>
            </a:r>
            <a:r>
              <a:rPr lang="de-DE" sz="1100" dirty="0"/>
              <a:t>()</a:t>
            </a:r>
          </a:p>
          <a:p>
            <a:r>
              <a:rPr lang="de-DE" sz="1100" dirty="0" err="1"/>
              <a:t>plt.show</a:t>
            </a:r>
            <a:r>
              <a:rPr lang="de-DE" sz="1100" dirty="0"/>
              <a:t>()</a:t>
            </a:r>
          </a:p>
        </p:txBody>
      </p:sp>
      <p:sp>
        <p:nvSpPr>
          <p:cNvPr id="47" name="Textfeld 46">
            <a:extLst>
              <a:ext uri="{FF2B5EF4-FFF2-40B4-BE49-F238E27FC236}">
                <a16:creationId xmlns:a16="http://schemas.microsoft.com/office/drawing/2014/main" id="{918E7439-2752-5917-0292-E55316CBFD53}"/>
              </a:ext>
            </a:extLst>
          </p:cNvPr>
          <p:cNvSpPr txBox="1"/>
          <p:nvPr/>
        </p:nvSpPr>
        <p:spPr>
          <a:xfrm>
            <a:off x="280029" y="4480522"/>
            <a:ext cx="7052806" cy="430887"/>
          </a:xfrm>
          <a:prstGeom prst="rect">
            <a:avLst/>
          </a:prstGeom>
          <a:noFill/>
        </p:spPr>
        <p:txBody>
          <a:bodyPr wrap="square">
            <a:spAutoFit/>
          </a:bodyPr>
          <a:lstStyle/>
          <a:p>
            <a:r>
              <a:rPr lang="en-US" sz="1100" dirty="0"/>
              <a:t>fig, ax = </a:t>
            </a:r>
            <a:r>
              <a:rPr lang="en-US" sz="1100" dirty="0" err="1"/>
              <a:t>fcff.plot_revenue_and_growth</a:t>
            </a:r>
            <a:r>
              <a:rPr lang="en-US" sz="1100" dirty="0"/>
              <a:t>()</a:t>
            </a:r>
          </a:p>
          <a:p>
            <a:r>
              <a:rPr lang="en-US" sz="1100" dirty="0" err="1"/>
              <a:t>plt.show</a:t>
            </a:r>
            <a:r>
              <a:rPr lang="en-US" sz="1100" dirty="0"/>
              <a:t>()</a:t>
            </a:r>
          </a:p>
        </p:txBody>
      </p:sp>
      <p:sp>
        <p:nvSpPr>
          <p:cNvPr id="49" name="Textfeld 48">
            <a:extLst>
              <a:ext uri="{FF2B5EF4-FFF2-40B4-BE49-F238E27FC236}">
                <a16:creationId xmlns:a16="http://schemas.microsoft.com/office/drawing/2014/main" id="{B027A5F6-250D-188C-AC1B-E54449C2610F}"/>
              </a:ext>
            </a:extLst>
          </p:cNvPr>
          <p:cNvSpPr txBox="1"/>
          <p:nvPr/>
        </p:nvSpPr>
        <p:spPr>
          <a:xfrm>
            <a:off x="171196" y="6122092"/>
            <a:ext cx="7052806" cy="430887"/>
          </a:xfrm>
          <a:prstGeom prst="rect">
            <a:avLst/>
          </a:prstGeom>
          <a:noFill/>
        </p:spPr>
        <p:txBody>
          <a:bodyPr wrap="square">
            <a:spAutoFit/>
          </a:bodyPr>
          <a:lstStyle/>
          <a:p>
            <a:r>
              <a:rPr lang="de-DE" sz="1100" dirty="0" err="1"/>
              <a:t>fig</a:t>
            </a:r>
            <a:r>
              <a:rPr lang="de-DE" sz="1100" dirty="0"/>
              <a:t>, </a:t>
            </a:r>
            <a:r>
              <a:rPr lang="de-DE" sz="1100" dirty="0" err="1"/>
              <a:t>ax</a:t>
            </a:r>
            <a:r>
              <a:rPr lang="de-DE" sz="1100" dirty="0"/>
              <a:t> = </a:t>
            </a:r>
            <a:r>
              <a:rPr lang="de-DE" sz="1100" dirty="0" err="1"/>
              <a:t>fcff.plot_ebit</a:t>
            </a:r>
            <a:r>
              <a:rPr lang="de-DE" sz="1100" dirty="0"/>
              <a:t>()</a:t>
            </a:r>
          </a:p>
          <a:p>
            <a:r>
              <a:rPr lang="de-DE" sz="1100" dirty="0" err="1"/>
              <a:t>plt.show</a:t>
            </a:r>
            <a:r>
              <a:rPr lang="de-DE" sz="1100" dirty="0"/>
              <a:t>()</a:t>
            </a:r>
          </a:p>
        </p:txBody>
      </p:sp>
      <p:sp>
        <p:nvSpPr>
          <p:cNvPr id="53" name="Textfeld 52">
            <a:extLst>
              <a:ext uri="{FF2B5EF4-FFF2-40B4-BE49-F238E27FC236}">
                <a16:creationId xmlns:a16="http://schemas.microsoft.com/office/drawing/2014/main" id="{E50AA95D-1D5C-364F-3F81-F2C3BB0E959A}"/>
              </a:ext>
            </a:extLst>
          </p:cNvPr>
          <p:cNvSpPr txBox="1"/>
          <p:nvPr/>
        </p:nvSpPr>
        <p:spPr>
          <a:xfrm>
            <a:off x="280029" y="2659983"/>
            <a:ext cx="7052806" cy="430887"/>
          </a:xfrm>
          <a:prstGeom prst="rect">
            <a:avLst/>
          </a:prstGeom>
          <a:noFill/>
        </p:spPr>
        <p:txBody>
          <a:bodyPr wrap="square">
            <a:spAutoFit/>
          </a:bodyPr>
          <a:lstStyle/>
          <a:p>
            <a:r>
              <a:rPr lang="de-DE" sz="1100" dirty="0" err="1"/>
              <a:t>fig</a:t>
            </a:r>
            <a:r>
              <a:rPr lang="de-DE" sz="1100" dirty="0"/>
              <a:t>, </a:t>
            </a:r>
            <a:r>
              <a:rPr lang="de-DE" sz="1100" dirty="0" err="1"/>
              <a:t>ax</a:t>
            </a:r>
            <a:r>
              <a:rPr lang="de-DE" sz="1100" dirty="0"/>
              <a:t> = </a:t>
            </a:r>
            <a:r>
              <a:rPr lang="de-DE" sz="1100" dirty="0" err="1"/>
              <a:t>fcff.plot_reinvestment_only</a:t>
            </a:r>
            <a:r>
              <a:rPr lang="de-DE" sz="1100" dirty="0"/>
              <a:t>()</a:t>
            </a:r>
          </a:p>
          <a:p>
            <a:r>
              <a:rPr lang="de-DE" sz="1100" dirty="0" err="1"/>
              <a:t>plt.show</a:t>
            </a:r>
            <a:r>
              <a:rPr lang="de-DE" sz="1100" dirty="0"/>
              <a:t>()</a:t>
            </a:r>
          </a:p>
        </p:txBody>
      </p:sp>
      <p:pic>
        <p:nvPicPr>
          <p:cNvPr id="55" name="Grafik 54">
            <a:extLst>
              <a:ext uri="{FF2B5EF4-FFF2-40B4-BE49-F238E27FC236}">
                <a16:creationId xmlns:a16="http://schemas.microsoft.com/office/drawing/2014/main" id="{6F6C11B4-4485-1C2A-822A-024163CD41B9}"/>
              </a:ext>
            </a:extLst>
          </p:cNvPr>
          <p:cNvPicPr>
            <a:picLocks noChangeAspect="1"/>
          </p:cNvPicPr>
          <p:nvPr/>
        </p:nvPicPr>
        <p:blipFill>
          <a:blip r:embed="rId8"/>
          <a:stretch>
            <a:fillRect/>
          </a:stretch>
        </p:blipFill>
        <p:spPr>
          <a:xfrm>
            <a:off x="4068531" y="3583669"/>
            <a:ext cx="3212870" cy="469433"/>
          </a:xfrm>
          <a:prstGeom prst="rect">
            <a:avLst/>
          </a:prstGeom>
        </p:spPr>
      </p:pic>
      <p:sp>
        <p:nvSpPr>
          <p:cNvPr id="57" name="Textfeld 56">
            <a:extLst>
              <a:ext uri="{FF2B5EF4-FFF2-40B4-BE49-F238E27FC236}">
                <a16:creationId xmlns:a16="http://schemas.microsoft.com/office/drawing/2014/main" id="{30F52703-77B0-59B4-91C0-3D6A52644C9A}"/>
              </a:ext>
            </a:extLst>
          </p:cNvPr>
          <p:cNvSpPr txBox="1"/>
          <p:nvPr/>
        </p:nvSpPr>
        <p:spPr>
          <a:xfrm>
            <a:off x="217390" y="966006"/>
            <a:ext cx="8621628" cy="369332"/>
          </a:xfrm>
          <a:prstGeom prst="rect">
            <a:avLst/>
          </a:prstGeom>
          <a:noFill/>
        </p:spPr>
        <p:txBody>
          <a:bodyPr wrap="square" lIns="91440" tIns="45720" rIns="91440" bIns="45720" anchor="t">
            <a:spAutoFit/>
          </a:bodyPr>
          <a:lstStyle/>
          <a:p>
            <a:r>
              <a:rPr lang="de-DE" dirty="0">
                <a:highlight>
                  <a:srgbClr val="0000FF"/>
                </a:highlight>
              </a:rPr>
              <a:t>Historical Financial </a:t>
            </a:r>
            <a:r>
              <a:rPr lang="de-DE" dirty="0" err="1">
                <a:highlight>
                  <a:srgbClr val="0000FF"/>
                </a:highlight>
              </a:rPr>
              <a:t>Overview</a:t>
            </a:r>
            <a:r>
              <a:rPr lang="de-DE" dirty="0">
                <a:highlight>
                  <a:srgbClr val="0000FF"/>
                </a:highlight>
              </a:rPr>
              <a:t> </a:t>
            </a:r>
            <a:r>
              <a:rPr lang="de-DE" i="1" u="sng" dirty="0">
                <a:highlight>
                  <a:srgbClr val="0000FF"/>
                </a:highlight>
              </a:rPr>
              <a:t>Microsoft  </a:t>
            </a:r>
            <a:r>
              <a:rPr lang="de-DE" i="1" u="sng" dirty="0"/>
              <a:t>(</a:t>
            </a:r>
            <a:r>
              <a:rPr lang="de-DE" i="1" u="sng" dirty="0" err="1"/>
              <a:t>dynamic</a:t>
            </a:r>
            <a:r>
              <a:rPr lang="de-DE" i="1" u="sng" dirty="0"/>
              <a:t> </a:t>
            </a:r>
            <a:r>
              <a:rPr lang="de-DE" i="1" u="sng" dirty="0" err="1"/>
              <a:t>based</a:t>
            </a:r>
            <a:r>
              <a:rPr lang="de-DE" i="1" u="sng" dirty="0"/>
              <a:t> on </a:t>
            </a:r>
            <a:r>
              <a:rPr lang="de-DE" i="1" u="sng" dirty="0" err="1"/>
              <a:t>choosed</a:t>
            </a:r>
            <a:r>
              <a:rPr lang="de-DE" i="1" u="sng" dirty="0"/>
              <a:t> Stock in Tab 1)</a:t>
            </a:r>
          </a:p>
        </p:txBody>
      </p:sp>
    </p:spTree>
    <p:extLst>
      <p:ext uri="{BB962C8B-B14F-4D97-AF65-F5344CB8AC3E}">
        <p14:creationId xmlns:p14="http://schemas.microsoft.com/office/powerpoint/2010/main" val="785110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205AE2-597F-3DB3-BDD9-14D137AB8AFF}"/>
              </a:ext>
            </a:extLst>
          </p:cNvPr>
          <p:cNvSpPr>
            <a:spLocks noGrp="1"/>
          </p:cNvSpPr>
          <p:nvPr>
            <p:ph type="title"/>
          </p:nvPr>
        </p:nvSpPr>
        <p:spPr/>
        <p:txBody>
          <a:bodyPr/>
          <a:lstStyle/>
          <a:p>
            <a:r>
              <a:rPr lang="en-US" sz="4400" dirty="0"/>
              <a:t>3️⃣ Revenue by Segment</a:t>
            </a:r>
            <a:endParaRPr lang="de-DE" dirty="0"/>
          </a:p>
        </p:txBody>
      </p:sp>
      <p:sp>
        <p:nvSpPr>
          <p:cNvPr id="3" name="Inhaltsplatzhalter 2">
            <a:extLst>
              <a:ext uri="{FF2B5EF4-FFF2-40B4-BE49-F238E27FC236}">
                <a16:creationId xmlns:a16="http://schemas.microsoft.com/office/drawing/2014/main" id="{B5727E8E-4410-870C-8989-24AD2C1C77E8}"/>
              </a:ext>
            </a:extLst>
          </p:cNvPr>
          <p:cNvSpPr>
            <a:spLocks noGrp="1"/>
          </p:cNvSpPr>
          <p:nvPr>
            <p:ph idx="1"/>
          </p:nvPr>
        </p:nvSpPr>
        <p:spPr/>
        <p:txBody>
          <a:bodyPr vert="horz" lIns="91440" tIns="45720" rIns="91440" bIns="45720" rtlCol="0" anchor="t">
            <a:normAutofit/>
          </a:bodyPr>
          <a:lstStyle/>
          <a:p>
            <a:r>
              <a:rPr lang="de-DE" sz="2000" dirty="0"/>
              <a:t>The </a:t>
            </a:r>
            <a:r>
              <a:rPr lang="de-DE" sz="2000" dirty="0" err="1"/>
              <a:t>chart</a:t>
            </a:r>
            <a:r>
              <a:rPr lang="de-DE" sz="2000" dirty="0"/>
              <a:t> </a:t>
            </a:r>
            <a:r>
              <a:rPr lang="de-DE" sz="2000" dirty="0" err="1"/>
              <a:t>must</a:t>
            </a:r>
            <a:r>
              <a:rPr lang="de-DE" sz="2000" dirty="0"/>
              <a:t> </a:t>
            </a:r>
            <a:r>
              <a:rPr lang="de-DE" sz="2000" dirty="0" err="1"/>
              <a:t>reflect</a:t>
            </a:r>
            <a:r>
              <a:rPr lang="de-DE" sz="2000" dirty="0"/>
              <a:t> </a:t>
            </a:r>
            <a:r>
              <a:rPr lang="de-DE" sz="2000" dirty="0" err="1"/>
              <a:t>the</a:t>
            </a:r>
            <a:r>
              <a:rPr lang="de-DE" sz="2000" dirty="0"/>
              <a:t> stock </a:t>
            </a:r>
            <a:r>
              <a:rPr lang="de-DE" sz="2000" dirty="0" err="1"/>
              <a:t>selected</a:t>
            </a:r>
            <a:r>
              <a:rPr lang="de-DE" sz="2000" dirty="0"/>
              <a:t> in Tab 1 (e.g. Microsoft </a:t>
            </a:r>
            <a:r>
              <a:rPr lang="de-DE" sz="2000" dirty="0" err="1"/>
              <a:t>or</a:t>
            </a:r>
            <a:r>
              <a:rPr lang="de-DE" sz="2000" dirty="0"/>
              <a:t> NVIDIA)</a:t>
            </a:r>
          </a:p>
          <a:p>
            <a:r>
              <a:rPr lang="de-DE" sz="2000" dirty="0"/>
              <a:t>Use </a:t>
            </a:r>
            <a:r>
              <a:rPr lang="de-DE" sz="2000" dirty="0" err="1"/>
              <a:t>the</a:t>
            </a:r>
            <a:r>
              <a:rPr lang="de-DE" sz="2000" dirty="0"/>
              <a:t> </a:t>
            </a:r>
            <a:r>
              <a:rPr lang="de-DE" sz="2000" dirty="0" err="1"/>
              <a:t>predefined</a:t>
            </a:r>
            <a:r>
              <a:rPr lang="de-DE" sz="2000" dirty="0"/>
              <a:t> </a:t>
            </a:r>
            <a:r>
              <a:rPr lang="de-DE" sz="2000" dirty="0" err="1"/>
              <a:t>Sankey</a:t>
            </a:r>
            <a:r>
              <a:rPr lang="de-DE" sz="2000" dirty="0"/>
              <a:t> </a:t>
            </a:r>
            <a:r>
              <a:rPr lang="de-DE" sz="2000" dirty="0" err="1"/>
              <a:t>function</a:t>
            </a:r>
            <a:r>
              <a:rPr lang="de-DE" sz="2000" dirty="0"/>
              <a:t>  </a:t>
            </a:r>
            <a:r>
              <a:rPr lang="de-DE" sz="2000" dirty="0" err="1">
                <a:highlight>
                  <a:srgbClr val="FFFF00"/>
                </a:highlight>
              </a:rPr>
              <a:t>fcff.sankey_nvidia</a:t>
            </a:r>
            <a:r>
              <a:rPr lang="de-DE" sz="2000" dirty="0">
                <a:highlight>
                  <a:srgbClr val="FFFF00"/>
                </a:highlight>
              </a:rPr>
              <a:t>()</a:t>
            </a:r>
            <a:r>
              <a:rPr lang="de-DE" sz="2000" dirty="0"/>
              <a:t> – </a:t>
            </a:r>
            <a:r>
              <a:rPr lang="de-DE" sz="2000" dirty="0" err="1"/>
              <a:t>logic</a:t>
            </a:r>
            <a:r>
              <a:rPr lang="de-DE" sz="2000" dirty="0"/>
              <a:t> </a:t>
            </a:r>
            <a:r>
              <a:rPr lang="de-DE" sz="2000" dirty="0" err="1"/>
              <a:t>is</a:t>
            </a:r>
            <a:r>
              <a:rPr lang="de-DE" sz="2000" dirty="0"/>
              <a:t> </a:t>
            </a:r>
            <a:r>
              <a:rPr lang="de-DE" sz="2000" dirty="0" err="1"/>
              <a:t>already</a:t>
            </a:r>
            <a:r>
              <a:rPr lang="de-DE" sz="2000" dirty="0"/>
              <a:t> </a:t>
            </a:r>
            <a:r>
              <a:rPr lang="de-DE" sz="2000" dirty="0" err="1"/>
              <a:t>implemented</a:t>
            </a:r>
            <a:endParaRPr lang="de-DE" sz="2000" dirty="0"/>
          </a:p>
          <a:p>
            <a:r>
              <a:rPr lang="de-DE" sz="2000" b="1" dirty="0">
                <a:ea typeface="+mn-lt"/>
                <a:cs typeface="+mn-lt"/>
              </a:rPr>
              <a:t>Use </a:t>
            </a:r>
            <a:r>
              <a:rPr lang="de-DE" sz="2000" b="1" err="1">
                <a:ea typeface="+mn-lt"/>
                <a:cs typeface="+mn-lt"/>
              </a:rPr>
              <a:t>the</a:t>
            </a:r>
            <a:r>
              <a:rPr lang="de-DE" sz="2000" b="1" dirty="0">
                <a:ea typeface="+mn-lt"/>
                <a:cs typeface="+mn-lt"/>
              </a:rPr>
              <a:t> </a:t>
            </a:r>
            <a:r>
              <a:rPr lang="de-DE" sz="2000" b="1" err="1">
                <a:ea typeface="+mn-lt"/>
                <a:cs typeface="+mn-lt"/>
              </a:rPr>
              <a:t>existing</a:t>
            </a:r>
            <a:r>
              <a:rPr lang="de-DE" sz="2000" b="1" dirty="0">
                <a:ea typeface="+mn-lt"/>
                <a:cs typeface="+mn-lt"/>
              </a:rPr>
              <a:t> </a:t>
            </a:r>
            <a:r>
              <a:rPr lang="de-DE" sz="2000" b="1" err="1">
                <a:latin typeface="Consolas"/>
              </a:rPr>
              <a:t>fcff.sankey_nvidia</a:t>
            </a:r>
            <a:r>
              <a:rPr lang="de-DE" sz="2000" b="1" dirty="0">
                <a:latin typeface="Consolas"/>
              </a:rPr>
              <a:t>()</a:t>
            </a:r>
            <a:r>
              <a:rPr lang="de-DE" sz="2000" b="1" dirty="0">
                <a:ea typeface="+mn-lt"/>
                <a:cs typeface="+mn-lt"/>
              </a:rPr>
              <a:t> </a:t>
            </a:r>
            <a:r>
              <a:rPr lang="de-DE" sz="2000" b="1" err="1">
                <a:ea typeface="+mn-lt"/>
                <a:cs typeface="+mn-lt"/>
              </a:rPr>
              <a:t>function</a:t>
            </a:r>
            <a:r>
              <a:rPr lang="de-DE" sz="2000" b="1" dirty="0">
                <a:ea typeface="+mn-lt"/>
                <a:cs typeface="+mn-lt"/>
              </a:rPr>
              <a:t> </a:t>
            </a:r>
            <a:r>
              <a:rPr lang="de-DE" sz="2000" b="1" err="1">
                <a:ea typeface="+mn-lt"/>
                <a:cs typeface="+mn-lt"/>
              </a:rPr>
              <a:t>to</a:t>
            </a:r>
            <a:r>
              <a:rPr lang="de-DE" sz="2000" b="1" dirty="0">
                <a:ea typeface="+mn-lt"/>
                <a:cs typeface="+mn-lt"/>
              </a:rPr>
              <a:t> </a:t>
            </a:r>
            <a:r>
              <a:rPr lang="de-DE" sz="2000" b="1" err="1">
                <a:ea typeface="+mn-lt"/>
                <a:cs typeface="+mn-lt"/>
              </a:rPr>
              <a:t>display</a:t>
            </a:r>
            <a:r>
              <a:rPr lang="de-DE" sz="2000" b="1" dirty="0">
                <a:ea typeface="+mn-lt"/>
                <a:cs typeface="+mn-lt"/>
              </a:rPr>
              <a:t> </a:t>
            </a:r>
            <a:r>
              <a:rPr lang="de-DE" sz="2000" b="1" err="1">
                <a:ea typeface="+mn-lt"/>
                <a:cs typeface="+mn-lt"/>
              </a:rPr>
              <a:t>the</a:t>
            </a:r>
            <a:r>
              <a:rPr lang="de-DE" sz="2000" b="1" dirty="0">
                <a:ea typeface="+mn-lt"/>
                <a:cs typeface="+mn-lt"/>
              </a:rPr>
              <a:t> </a:t>
            </a:r>
            <a:r>
              <a:rPr lang="de-DE" sz="2000" b="1" err="1">
                <a:ea typeface="+mn-lt"/>
                <a:cs typeface="+mn-lt"/>
              </a:rPr>
              <a:t>segment</a:t>
            </a:r>
            <a:r>
              <a:rPr lang="de-DE" sz="2000" b="1" dirty="0">
                <a:ea typeface="+mn-lt"/>
                <a:cs typeface="+mn-lt"/>
              </a:rPr>
              <a:t> breakdown </a:t>
            </a:r>
            <a:r>
              <a:rPr lang="de-DE" sz="2000" b="1" err="1">
                <a:ea typeface="+mn-lt"/>
                <a:cs typeface="+mn-lt"/>
              </a:rPr>
              <a:t>for</a:t>
            </a:r>
            <a:r>
              <a:rPr lang="de-DE" sz="2000" b="1" dirty="0">
                <a:ea typeface="+mn-lt"/>
                <a:cs typeface="+mn-lt"/>
              </a:rPr>
              <a:t> </a:t>
            </a:r>
            <a:r>
              <a:rPr lang="de-DE" sz="2000" b="1" err="1">
                <a:ea typeface="+mn-lt"/>
                <a:cs typeface="+mn-lt"/>
              </a:rPr>
              <a:t>both</a:t>
            </a:r>
            <a:r>
              <a:rPr lang="de-DE" sz="2000" b="1" dirty="0">
                <a:ea typeface="+mn-lt"/>
                <a:cs typeface="+mn-lt"/>
              </a:rPr>
              <a:t> Microsoft and NVIDIA </a:t>
            </a:r>
            <a:r>
              <a:rPr lang="de-DE" sz="2000" b="1" err="1">
                <a:ea typeface="+mn-lt"/>
                <a:cs typeface="+mn-lt"/>
              </a:rPr>
              <a:t>for</a:t>
            </a:r>
            <a:r>
              <a:rPr lang="de-DE" sz="2000" b="1" dirty="0">
                <a:ea typeface="+mn-lt"/>
                <a:cs typeface="+mn-lt"/>
              </a:rPr>
              <a:t> </a:t>
            </a:r>
            <a:r>
              <a:rPr lang="de-DE" sz="2000" b="1" err="1">
                <a:ea typeface="+mn-lt"/>
                <a:cs typeface="+mn-lt"/>
              </a:rPr>
              <a:t>now</a:t>
            </a:r>
            <a:r>
              <a:rPr lang="de-DE" sz="2000" b="1" dirty="0">
                <a:ea typeface="+mn-lt"/>
                <a:cs typeface="+mn-lt"/>
              </a:rPr>
              <a:t>.</a:t>
            </a:r>
            <a:br>
              <a:rPr lang="de-DE" sz="2000" b="1" dirty="0">
                <a:ea typeface="+mn-lt"/>
                <a:cs typeface="+mn-lt"/>
              </a:rPr>
            </a:br>
            <a:r>
              <a:rPr lang="de-DE" sz="2000" b="1" dirty="0">
                <a:ea typeface="+mn-lt"/>
                <a:cs typeface="+mn-lt"/>
              </a:rPr>
              <a:t> </a:t>
            </a:r>
            <a:r>
              <a:rPr lang="de-DE" sz="2000" b="1" err="1">
                <a:ea typeface="+mn-lt"/>
                <a:cs typeface="+mn-lt"/>
              </a:rPr>
              <a:t>Please</a:t>
            </a:r>
            <a:r>
              <a:rPr lang="de-DE" sz="2000" b="1" dirty="0">
                <a:ea typeface="+mn-lt"/>
                <a:cs typeface="+mn-lt"/>
              </a:rPr>
              <a:t> </a:t>
            </a:r>
            <a:r>
              <a:rPr lang="de-DE" sz="2000" b="1" err="1">
                <a:ea typeface="+mn-lt"/>
                <a:cs typeface="+mn-lt"/>
              </a:rPr>
              <a:t>implement</a:t>
            </a:r>
            <a:r>
              <a:rPr lang="de-DE" sz="2000" b="1" dirty="0">
                <a:ea typeface="+mn-lt"/>
                <a:cs typeface="+mn-lt"/>
              </a:rPr>
              <a:t> a </a:t>
            </a:r>
            <a:r>
              <a:rPr lang="de-DE" sz="2000" b="1" err="1">
                <a:solidFill>
                  <a:srgbClr val="FF0000"/>
                </a:solidFill>
                <a:ea typeface="+mn-lt"/>
                <a:cs typeface="+mn-lt"/>
              </a:rPr>
              <a:t>conditional</a:t>
            </a:r>
            <a:r>
              <a:rPr lang="de-DE" sz="2000" b="1" dirty="0">
                <a:solidFill>
                  <a:srgbClr val="FF0000"/>
                </a:solidFill>
                <a:ea typeface="+mn-lt"/>
                <a:cs typeface="+mn-lt"/>
              </a:rPr>
              <a:t> check </a:t>
            </a:r>
            <a:r>
              <a:rPr lang="de-DE" sz="2000" b="1" err="1">
                <a:solidFill>
                  <a:srgbClr val="FF0000"/>
                </a:solidFill>
                <a:ea typeface="+mn-lt"/>
                <a:cs typeface="+mn-lt"/>
              </a:rPr>
              <a:t>based</a:t>
            </a:r>
            <a:r>
              <a:rPr lang="de-DE" sz="2000" b="1" dirty="0">
                <a:solidFill>
                  <a:srgbClr val="FF0000"/>
                </a:solidFill>
                <a:ea typeface="+mn-lt"/>
                <a:cs typeface="+mn-lt"/>
              </a:rPr>
              <a:t> on </a:t>
            </a:r>
            <a:r>
              <a:rPr lang="de-DE" sz="2000" b="1" err="1">
                <a:solidFill>
                  <a:srgbClr val="FF0000"/>
                </a:solidFill>
                <a:ea typeface="+mn-lt"/>
                <a:cs typeface="+mn-lt"/>
              </a:rPr>
              <a:t>the</a:t>
            </a:r>
            <a:r>
              <a:rPr lang="de-DE" sz="2000" b="1" dirty="0">
                <a:solidFill>
                  <a:srgbClr val="FF0000"/>
                </a:solidFill>
                <a:ea typeface="+mn-lt"/>
                <a:cs typeface="+mn-lt"/>
              </a:rPr>
              <a:t> </a:t>
            </a:r>
            <a:r>
              <a:rPr lang="de-DE" sz="2000" b="1" err="1">
                <a:solidFill>
                  <a:srgbClr val="FF0000"/>
                </a:solidFill>
                <a:ea typeface="+mn-lt"/>
                <a:cs typeface="+mn-lt"/>
              </a:rPr>
              <a:t>selected</a:t>
            </a:r>
            <a:r>
              <a:rPr lang="de-DE" sz="2000" b="1" dirty="0">
                <a:solidFill>
                  <a:srgbClr val="FF0000"/>
                </a:solidFill>
                <a:ea typeface="+mn-lt"/>
                <a:cs typeface="+mn-lt"/>
              </a:rPr>
              <a:t> stock</a:t>
            </a:r>
            <a:r>
              <a:rPr lang="de-DE" sz="2000" b="1" dirty="0">
                <a:ea typeface="+mn-lt"/>
                <a:cs typeface="+mn-lt"/>
              </a:rPr>
              <a:t>,</a:t>
            </a:r>
            <a:br>
              <a:rPr lang="de-DE" sz="2000" b="1" dirty="0">
                <a:ea typeface="+mn-lt"/>
                <a:cs typeface="+mn-lt"/>
              </a:rPr>
            </a:br>
            <a:r>
              <a:rPr lang="de-DE" sz="2000" b="1" dirty="0">
                <a:ea typeface="+mn-lt"/>
                <a:cs typeface="+mn-lt"/>
              </a:rPr>
              <a:t> so </a:t>
            </a:r>
            <a:r>
              <a:rPr lang="de-DE" sz="2000" b="1" err="1">
                <a:ea typeface="+mn-lt"/>
                <a:cs typeface="+mn-lt"/>
              </a:rPr>
              <a:t>we</a:t>
            </a:r>
            <a:r>
              <a:rPr lang="de-DE" sz="2000" b="1" dirty="0">
                <a:ea typeface="+mn-lt"/>
                <a:cs typeface="+mn-lt"/>
              </a:rPr>
              <a:t> </a:t>
            </a:r>
            <a:r>
              <a:rPr lang="de-DE" sz="2000" b="1" err="1">
                <a:ea typeface="+mn-lt"/>
                <a:cs typeface="+mn-lt"/>
              </a:rPr>
              <a:t>can</a:t>
            </a:r>
            <a:r>
              <a:rPr lang="de-DE" sz="2000" b="1" dirty="0">
                <a:ea typeface="+mn-lt"/>
                <a:cs typeface="+mn-lt"/>
              </a:rPr>
              <a:t> </a:t>
            </a:r>
            <a:r>
              <a:rPr lang="de-DE" sz="2000" b="1" err="1">
                <a:ea typeface="+mn-lt"/>
                <a:cs typeface="+mn-lt"/>
              </a:rPr>
              <a:t>later</a:t>
            </a:r>
            <a:r>
              <a:rPr lang="de-DE" sz="2000" b="1" dirty="0">
                <a:ea typeface="+mn-lt"/>
                <a:cs typeface="+mn-lt"/>
              </a:rPr>
              <a:t> </a:t>
            </a:r>
            <a:r>
              <a:rPr lang="de-DE" sz="2000" b="1" err="1">
                <a:ea typeface="+mn-lt"/>
                <a:cs typeface="+mn-lt"/>
              </a:rPr>
              <a:t>replace</a:t>
            </a:r>
            <a:r>
              <a:rPr lang="de-DE" sz="2000" b="1" dirty="0">
                <a:ea typeface="+mn-lt"/>
                <a:cs typeface="+mn-lt"/>
              </a:rPr>
              <a:t> </a:t>
            </a:r>
            <a:r>
              <a:rPr lang="de-DE" sz="2000" b="1" err="1">
                <a:ea typeface="+mn-lt"/>
                <a:cs typeface="+mn-lt"/>
              </a:rPr>
              <a:t>the</a:t>
            </a:r>
            <a:r>
              <a:rPr lang="de-DE" sz="2000" b="1" dirty="0">
                <a:ea typeface="+mn-lt"/>
                <a:cs typeface="+mn-lt"/>
              </a:rPr>
              <a:t> </a:t>
            </a:r>
            <a:r>
              <a:rPr lang="de-DE" sz="2000" b="1" err="1">
                <a:ea typeface="+mn-lt"/>
                <a:cs typeface="+mn-lt"/>
              </a:rPr>
              <a:t>logic</a:t>
            </a:r>
            <a:r>
              <a:rPr lang="de-DE" sz="2000" b="1" dirty="0">
                <a:ea typeface="+mn-lt"/>
                <a:cs typeface="+mn-lt"/>
              </a:rPr>
              <a:t> </a:t>
            </a:r>
            <a:r>
              <a:rPr lang="de-DE" sz="2000" b="1" err="1">
                <a:ea typeface="+mn-lt"/>
                <a:cs typeface="+mn-lt"/>
              </a:rPr>
              <a:t>for</a:t>
            </a:r>
            <a:r>
              <a:rPr lang="de-DE" sz="2000" b="1" dirty="0">
                <a:ea typeface="+mn-lt"/>
                <a:cs typeface="+mn-lt"/>
              </a:rPr>
              <a:t> Microsoft </a:t>
            </a:r>
            <a:r>
              <a:rPr lang="de-DE" sz="2000" b="1" err="1">
                <a:ea typeface="+mn-lt"/>
                <a:cs typeface="+mn-lt"/>
              </a:rPr>
              <a:t>with</a:t>
            </a:r>
            <a:r>
              <a:rPr lang="de-DE" sz="2000" b="1" dirty="0">
                <a:ea typeface="+mn-lt"/>
                <a:cs typeface="+mn-lt"/>
              </a:rPr>
              <a:t> a </a:t>
            </a:r>
            <a:r>
              <a:rPr lang="de-DE" sz="2000" b="1" err="1">
                <a:ea typeface="+mn-lt"/>
                <a:cs typeface="+mn-lt"/>
              </a:rPr>
              <a:t>dedicated</a:t>
            </a:r>
            <a:r>
              <a:rPr lang="de-DE" sz="2000" b="1" dirty="0">
                <a:ea typeface="+mn-lt"/>
                <a:cs typeface="+mn-lt"/>
              </a:rPr>
              <a:t> </a:t>
            </a:r>
            <a:r>
              <a:rPr lang="de-DE" sz="2000" b="1" err="1">
                <a:ea typeface="+mn-lt"/>
                <a:cs typeface="+mn-lt"/>
              </a:rPr>
              <a:t>function</a:t>
            </a:r>
            <a:r>
              <a:rPr lang="de-DE" sz="2000" b="1" dirty="0">
                <a:ea typeface="+mn-lt"/>
                <a:cs typeface="+mn-lt"/>
              </a:rPr>
              <a:t> (e.g. </a:t>
            </a:r>
            <a:r>
              <a:rPr lang="de-DE" sz="2000" err="1">
                <a:latin typeface="Consolas"/>
              </a:rPr>
              <a:t>fcff.sankey_microsoft</a:t>
            </a:r>
            <a:r>
              <a:rPr lang="de-DE" sz="2000" dirty="0">
                <a:latin typeface="Consolas"/>
              </a:rPr>
              <a:t>()</a:t>
            </a:r>
            <a:endParaRPr lang="de-DE" sz="2000" dirty="0"/>
          </a:p>
          <a:p>
            <a:r>
              <a:rPr lang="de-DE" sz="2000" dirty="0"/>
              <a:t>The </a:t>
            </a:r>
            <a:r>
              <a:rPr lang="de-DE" sz="2000" dirty="0" err="1"/>
              <a:t>chart</a:t>
            </a:r>
            <a:r>
              <a:rPr lang="de-DE" sz="2000" dirty="0"/>
              <a:t> title </a:t>
            </a:r>
            <a:r>
              <a:rPr lang="de-DE" sz="2000" dirty="0" err="1"/>
              <a:t>should</a:t>
            </a:r>
            <a:r>
              <a:rPr lang="de-DE" sz="2000" dirty="0"/>
              <a:t> update </a:t>
            </a:r>
            <a:r>
              <a:rPr lang="de-DE" sz="2000" dirty="0" err="1"/>
              <a:t>dynamically</a:t>
            </a:r>
            <a:r>
              <a:rPr lang="de-DE" sz="2000" dirty="0"/>
              <a:t>, </a:t>
            </a:r>
            <a:br>
              <a:rPr lang="de-DE" sz="2000" dirty="0"/>
            </a:br>
            <a:r>
              <a:rPr lang="de-DE" sz="2000" dirty="0"/>
              <a:t>→ </a:t>
            </a:r>
            <a:r>
              <a:rPr lang="de-DE" sz="2000" dirty="0">
                <a:highlight>
                  <a:srgbClr val="0000FF"/>
                </a:highlight>
              </a:rPr>
              <a:t>Microsoft FY2024 Segment Breakdown</a:t>
            </a:r>
            <a:br>
              <a:rPr lang="de-DE" sz="2000" dirty="0">
                <a:highlight>
                  <a:srgbClr val="0000FF"/>
                </a:highlight>
              </a:rPr>
            </a:br>
            <a:r>
              <a:rPr lang="de-DE" sz="2000" dirty="0"/>
              <a:t>→ </a:t>
            </a:r>
            <a:r>
              <a:rPr lang="de-DE" sz="2000" dirty="0">
                <a:highlight>
                  <a:srgbClr val="0000FF"/>
                </a:highlight>
              </a:rPr>
              <a:t>NVIDIA FY2025 Segment Breakdown</a:t>
            </a:r>
          </a:p>
        </p:txBody>
      </p:sp>
      <p:pic>
        <p:nvPicPr>
          <p:cNvPr id="6" name="Grafik 5">
            <a:extLst>
              <a:ext uri="{FF2B5EF4-FFF2-40B4-BE49-F238E27FC236}">
                <a16:creationId xmlns:a16="http://schemas.microsoft.com/office/drawing/2014/main" id="{FB080F7F-5A2C-7A77-ADFD-5F93FDA3D48A}"/>
              </a:ext>
            </a:extLst>
          </p:cNvPr>
          <p:cNvPicPr>
            <a:picLocks noChangeAspect="1"/>
          </p:cNvPicPr>
          <p:nvPr/>
        </p:nvPicPr>
        <p:blipFill>
          <a:blip r:embed="rId2"/>
          <a:stretch>
            <a:fillRect/>
          </a:stretch>
        </p:blipFill>
        <p:spPr>
          <a:xfrm>
            <a:off x="6310824" y="3841078"/>
            <a:ext cx="5038643" cy="3020880"/>
          </a:xfrm>
          <a:prstGeom prst="rect">
            <a:avLst/>
          </a:prstGeom>
        </p:spPr>
      </p:pic>
    </p:spTree>
    <p:extLst>
      <p:ext uri="{BB962C8B-B14F-4D97-AF65-F5344CB8AC3E}">
        <p14:creationId xmlns:p14="http://schemas.microsoft.com/office/powerpoint/2010/main" val="386001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A24C6-1D63-FA51-D185-E3209229FEC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447195C-603A-7465-41F4-04D33F1E460C}"/>
              </a:ext>
            </a:extLst>
          </p:cNvPr>
          <p:cNvSpPr>
            <a:spLocks noGrp="1"/>
          </p:cNvSpPr>
          <p:nvPr>
            <p:ph type="title"/>
          </p:nvPr>
        </p:nvSpPr>
        <p:spPr/>
        <p:txBody>
          <a:bodyPr/>
          <a:lstStyle/>
          <a:p>
            <a:r>
              <a:rPr lang="en-US" sz="4400" dirty="0"/>
              <a:t>4️⃣ Monte Carlo Simulation</a:t>
            </a:r>
            <a:endParaRPr lang="de-DE" dirty="0"/>
          </a:p>
        </p:txBody>
      </p:sp>
      <p:sp>
        <p:nvSpPr>
          <p:cNvPr id="3" name="Inhaltsplatzhalter 2">
            <a:extLst>
              <a:ext uri="{FF2B5EF4-FFF2-40B4-BE49-F238E27FC236}">
                <a16:creationId xmlns:a16="http://schemas.microsoft.com/office/drawing/2014/main" id="{7367AED8-EC1A-7DF3-50E7-76E2534E9CEA}"/>
              </a:ext>
            </a:extLst>
          </p:cNvPr>
          <p:cNvSpPr>
            <a:spLocks noGrp="1"/>
          </p:cNvSpPr>
          <p:nvPr>
            <p:ph idx="1"/>
          </p:nvPr>
        </p:nvSpPr>
        <p:spPr/>
        <p:txBody>
          <a:bodyPr vert="horz" lIns="91440" tIns="45720" rIns="91440" bIns="45720" rtlCol="0" anchor="t">
            <a:normAutofit/>
          </a:bodyPr>
          <a:lstStyle/>
          <a:p>
            <a:r>
              <a:rPr lang="de-DE" sz="2000" dirty="0"/>
              <a:t>This </a:t>
            </a:r>
            <a:r>
              <a:rPr lang="de-DE" sz="2000" dirty="0" err="1"/>
              <a:t>tab</a:t>
            </a:r>
            <a:r>
              <a:rPr lang="de-DE" sz="2000" dirty="0"/>
              <a:t> </a:t>
            </a:r>
            <a:r>
              <a:rPr lang="de-DE" sz="2000" dirty="0" err="1"/>
              <a:t>is</a:t>
            </a:r>
            <a:r>
              <a:rPr lang="de-DE" sz="2000" dirty="0"/>
              <a:t> </a:t>
            </a:r>
            <a:r>
              <a:rPr lang="de-DE" sz="2000" dirty="0" err="1"/>
              <a:t>exclusively</a:t>
            </a:r>
            <a:r>
              <a:rPr lang="de-DE" sz="2000" dirty="0"/>
              <a:t> </a:t>
            </a:r>
            <a:r>
              <a:rPr lang="de-DE" sz="2000" dirty="0" err="1"/>
              <a:t>available</a:t>
            </a:r>
            <a:r>
              <a:rPr lang="de-DE" sz="2000" dirty="0"/>
              <a:t> </a:t>
            </a:r>
            <a:r>
              <a:rPr lang="de-DE" sz="2000" dirty="0" err="1"/>
              <a:t>for</a:t>
            </a:r>
            <a:r>
              <a:rPr lang="de-DE" sz="2000" dirty="0"/>
              <a:t> NVIDIA</a:t>
            </a:r>
          </a:p>
          <a:p>
            <a:r>
              <a:rPr lang="de-DE" sz="2000" dirty="0"/>
              <a:t>User </a:t>
            </a:r>
            <a:r>
              <a:rPr lang="de-DE" sz="2000" dirty="0" err="1"/>
              <a:t>should</a:t>
            </a:r>
            <a:r>
              <a:rPr lang="de-DE" sz="2000" dirty="0"/>
              <a:t> </a:t>
            </a:r>
            <a:r>
              <a:rPr lang="de-DE" sz="2000" dirty="0" err="1"/>
              <a:t>be</a:t>
            </a:r>
            <a:r>
              <a:rPr lang="de-DE" sz="2000" dirty="0"/>
              <a:t> </a:t>
            </a:r>
            <a:r>
              <a:rPr lang="de-DE" sz="2000" dirty="0" err="1"/>
              <a:t>able</a:t>
            </a:r>
            <a:r>
              <a:rPr lang="de-DE" sz="2000" dirty="0"/>
              <a:t> </a:t>
            </a:r>
            <a:r>
              <a:rPr lang="de-DE" sz="2000" dirty="0" err="1"/>
              <a:t>to</a:t>
            </a:r>
            <a:r>
              <a:rPr lang="de-DE" sz="2000" dirty="0"/>
              <a:t> </a:t>
            </a:r>
            <a:r>
              <a:rPr lang="de-DE" sz="2000" dirty="0" err="1"/>
              <a:t>input</a:t>
            </a:r>
            <a:r>
              <a:rPr lang="de-DE" sz="2000" dirty="0"/>
              <a:t> </a:t>
            </a:r>
            <a:r>
              <a:rPr lang="de-DE" sz="2000" dirty="0" err="1"/>
              <a:t>number</a:t>
            </a:r>
            <a:r>
              <a:rPr lang="de-DE" sz="2000" dirty="0"/>
              <a:t> </a:t>
            </a:r>
            <a:r>
              <a:rPr lang="de-DE" sz="2000" dirty="0" err="1"/>
              <a:t>of</a:t>
            </a:r>
            <a:r>
              <a:rPr lang="de-DE" sz="2000" dirty="0"/>
              <a:t> </a:t>
            </a:r>
            <a:r>
              <a:rPr lang="de-DE" sz="2000" dirty="0" err="1"/>
              <a:t>simulations</a:t>
            </a:r>
            <a:r>
              <a:rPr lang="de-DE" sz="2000" dirty="0"/>
              <a:t> (e.g. 1,000)</a:t>
            </a:r>
          </a:p>
          <a:p>
            <a:r>
              <a:rPr lang="de-DE" sz="2000" dirty="0"/>
              <a:t>A </a:t>
            </a:r>
            <a:r>
              <a:rPr lang="de-DE" sz="2000" dirty="0" err="1"/>
              <a:t>button</a:t>
            </a:r>
            <a:r>
              <a:rPr lang="de-DE" sz="2000" dirty="0"/>
              <a:t> </a:t>
            </a:r>
            <a:r>
              <a:rPr lang="de-DE" sz="2000" dirty="0" err="1"/>
              <a:t>triggers</a:t>
            </a:r>
            <a:r>
              <a:rPr lang="de-DE" sz="2000" dirty="0"/>
              <a:t> </a:t>
            </a:r>
            <a:r>
              <a:rPr lang="de-DE" sz="2000" dirty="0" err="1"/>
              <a:t>the</a:t>
            </a:r>
            <a:r>
              <a:rPr lang="de-DE" sz="2000" dirty="0"/>
              <a:t> </a:t>
            </a:r>
            <a:r>
              <a:rPr lang="de-DE" sz="2000" dirty="0" err="1"/>
              <a:t>simulation</a:t>
            </a:r>
            <a:r>
              <a:rPr lang="de-DE" sz="2000" dirty="0"/>
              <a:t> and </a:t>
            </a:r>
            <a:r>
              <a:rPr lang="de-DE" sz="2000" dirty="0" err="1"/>
              <a:t>updates</a:t>
            </a:r>
            <a:r>
              <a:rPr lang="de-DE" sz="2000" dirty="0"/>
              <a:t> </a:t>
            </a:r>
            <a:r>
              <a:rPr lang="de-DE" sz="2000" dirty="0" err="1"/>
              <a:t>both</a:t>
            </a:r>
            <a:r>
              <a:rPr lang="de-DE" sz="2000" dirty="0"/>
              <a:t> </a:t>
            </a:r>
            <a:r>
              <a:rPr lang="de-DE" sz="2000" dirty="0" err="1"/>
              <a:t>charts</a:t>
            </a:r>
            <a:endParaRPr lang="de-DE" sz="2000" dirty="0"/>
          </a:p>
          <a:p>
            <a:pPr marL="0" indent="0">
              <a:buNone/>
            </a:pPr>
            <a:endParaRPr lang="de-DE" sz="2000" dirty="0"/>
          </a:p>
          <a:p>
            <a:pPr marL="0" indent="0">
              <a:buNone/>
            </a:pPr>
            <a:r>
              <a:rPr lang="de-DE" sz="2000" dirty="0"/>
              <a:t>📌 </a:t>
            </a:r>
            <a:r>
              <a:rPr lang="de-DE" sz="2000" dirty="0" err="1"/>
              <a:t>Uses</a:t>
            </a:r>
            <a:r>
              <a:rPr lang="de-DE" sz="2000" dirty="0"/>
              <a:t> </a:t>
            </a:r>
            <a:r>
              <a:rPr lang="de-DE" sz="2000" dirty="0" err="1"/>
              <a:t>existing</a:t>
            </a:r>
            <a:r>
              <a:rPr lang="de-DE" sz="2000" dirty="0"/>
              <a:t> </a:t>
            </a:r>
            <a:r>
              <a:rPr lang="de-DE" sz="2000" dirty="0" err="1"/>
              <a:t>MonteCarloInputSimulator</a:t>
            </a:r>
            <a:r>
              <a:rPr lang="de-DE" sz="2000" dirty="0"/>
              <a:t> </a:t>
            </a:r>
            <a:r>
              <a:rPr lang="de-DE" sz="2000" dirty="0" err="1"/>
              <a:t>class</a:t>
            </a:r>
            <a:r>
              <a:rPr lang="de-DE" sz="2000" dirty="0"/>
              <a:t>:</a:t>
            </a:r>
          </a:p>
          <a:p>
            <a:pPr marL="0" indent="0">
              <a:buNone/>
            </a:pPr>
            <a:r>
              <a:rPr lang="de-DE" sz="2000" dirty="0"/>
              <a:t>mc = </a:t>
            </a:r>
            <a:r>
              <a:rPr lang="de-DE" sz="2000" dirty="0" err="1"/>
              <a:t>MonteCarloInputSimulator</a:t>
            </a:r>
            <a:r>
              <a:rPr lang="de-DE" sz="2000" dirty="0"/>
              <a:t>(1000)</a:t>
            </a:r>
            <a:br>
              <a:rPr lang="de-DE" sz="2000" dirty="0"/>
            </a:br>
            <a:r>
              <a:rPr lang="de-DE" sz="2000" dirty="0" err="1"/>
              <a:t>fig</a:t>
            </a:r>
            <a:r>
              <a:rPr lang="de-DE" sz="2000" dirty="0"/>
              <a:t>, </a:t>
            </a:r>
            <a:r>
              <a:rPr lang="de-DE" sz="2000" dirty="0" err="1"/>
              <a:t>ax</a:t>
            </a:r>
            <a:r>
              <a:rPr lang="de-DE" sz="2000" dirty="0"/>
              <a:t> = </a:t>
            </a:r>
            <a:r>
              <a:rPr lang="de-DE" sz="2000" dirty="0" err="1"/>
              <a:t>mc.plot_fair_value_distribution</a:t>
            </a:r>
            <a:r>
              <a:rPr lang="de-DE" sz="2000" dirty="0"/>
              <a:t>(...)</a:t>
            </a:r>
            <a:br>
              <a:rPr lang="de-DE" sz="2000" dirty="0"/>
            </a:br>
            <a:r>
              <a:rPr lang="de-DE" sz="2000" dirty="0" err="1"/>
              <a:t>fig</a:t>
            </a:r>
            <a:r>
              <a:rPr lang="de-DE" sz="2000" dirty="0"/>
              <a:t>, </a:t>
            </a:r>
            <a:r>
              <a:rPr lang="de-DE" sz="2000" dirty="0" err="1"/>
              <a:t>ax</a:t>
            </a:r>
            <a:r>
              <a:rPr lang="de-DE" sz="2000" dirty="0"/>
              <a:t> = </a:t>
            </a:r>
            <a:r>
              <a:rPr lang="de-DE" sz="2000" dirty="0" err="1"/>
              <a:t>mc.plot_percentile_table</a:t>
            </a:r>
            <a:r>
              <a:rPr lang="de-DE" sz="2000" dirty="0"/>
              <a:t>(...)</a:t>
            </a:r>
          </a:p>
          <a:p>
            <a:pPr marL="0" indent="0">
              <a:buNone/>
            </a:pPr>
            <a:endParaRPr lang="de-DE" sz="2000" dirty="0"/>
          </a:p>
          <a:p>
            <a:r>
              <a:rPr lang="de-DE" sz="2000" dirty="0"/>
              <a:t>✅ UI and </a:t>
            </a:r>
            <a:r>
              <a:rPr lang="de-DE" sz="2000" dirty="0" err="1"/>
              <a:t>styling</a:t>
            </a:r>
            <a:r>
              <a:rPr lang="de-DE" sz="2000" dirty="0"/>
              <a:t> </a:t>
            </a:r>
            <a:r>
              <a:rPr lang="de-DE" sz="2000" dirty="0" err="1"/>
              <a:t>are</a:t>
            </a:r>
            <a:r>
              <a:rPr lang="de-DE" sz="2000" dirty="0"/>
              <a:t> flexible </a:t>
            </a:r>
          </a:p>
          <a:p>
            <a:r>
              <a:rPr lang="de-DE" sz="2000" dirty="0"/>
              <a:t>✅ Implement </a:t>
            </a:r>
            <a:r>
              <a:rPr lang="de-DE" sz="2000" dirty="0" err="1"/>
              <a:t>error</a:t>
            </a:r>
            <a:r>
              <a:rPr lang="de-DE" sz="2000" dirty="0"/>
              <a:t> </a:t>
            </a:r>
            <a:r>
              <a:rPr lang="de-DE" sz="2000" dirty="0" err="1"/>
              <a:t>handling</a:t>
            </a:r>
            <a:r>
              <a:rPr lang="de-DE" sz="2000" dirty="0"/>
              <a:t> </a:t>
            </a:r>
            <a:r>
              <a:rPr lang="de-DE" sz="2000" dirty="0" err="1"/>
              <a:t>for</a:t>
            </a:r>
            <a:r>
              <a:rPr lang="de-DE" sz="2000" dirty="0"/>
              <a:t> invalid </a:t>
            </a:r>
            <a:r>
              <a:rPr lang="de-DE" sz="2000" dirty="0" err="1"/>
              <a:t>inputs</a:t>
            </a:r>
            <a:r>
              <a:rPr lang="de-DE" sz="2000" dirty="0"/>
              <a:t> (e.g. non-</a:t>
            </a:r>
            <a:r>
              <a:rPr lang="de-DE" sz="2000" dirty="0" err="1"/>
              <a:t>numeric</a:t>
            </a:r>
            <a:r>
              <a:rPr lang="de-DE" sz="2000" dirty="0"/>
              <a:t>)</a:t>
            </a:r>
          </a:p>
        </p:txBody>
      </p:sp>
    </p:spTree>
    <p:extLst>
      <p:ext uri="{BB962C8B-B14F-4D97-AF65-F5344CB8AC3E}">
        <p14:creationId xmlns:p14="http://schemas.microsoft.com/office/powerpoint/2010/main" val="189168128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2010</Words>
  <Application>Microsoft Office PowerPoint</Application>
  <PresentationFormat>Widescreen</PresentationFormat>
  <Paragraphs>152</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vt:lpstr>
      <vt:lpstr>Project Overview &amp; Your Role</vt:lpstr>
      <vt:lpstr>Dashboard Structure – 5 Tabs Overview </vt:lpstr>
      <vt:lpstr>1️⃣ Reverse FCFF Tool</vt:lpstr>
      <vt:lpstr>1️⃣ Reverse FCFF Tool</vt:lpstr>
      <vt:lpstr>1️⃣ Reverse FCFF Tool</vt:lpstr>
      <vt:lpstr>2️⃣ Historical Data</vt:lpstr>
      <vt:lpstr>2️⃣ Historical Data</vt:lpstr>
      <vt:lpstr>3️⃣ Revenue by Segment</vt:lpstr>
      <vt:lpstr>4️⃣ Monte Carlo Simulation</vt:lpstr>
      <vt:lpstr>4️⃣ Monte Carlo Simulation</vt:lpstr>
      <vt:lpstr>5️⃣ Story Behind the Numbers</vt:lpstr>
      <vt:lpstr>5️⃣ Story Behind the Numbers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77nehrsdid@goetheuniversitaet.onmicrosoft.com</dc:creator>
  <cp:lastModifiedBy>77nehrsdid@goetheuniversitaet.onmicrosoft.com</cp:lastModifiedBy>
  <cp:revision>158</cp:revision>
  <dcterms:created xsi:type="dcterms:W3CDTF">2025-06-09T21:20:58Z</dcterms:created>
  <dcterms:modified xsi:type="dcterms:W3CDTF">2025-06-12T14:04:03Z</dcterms:modified>
</cp:coreProperties>
</file>